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8">
  <p:sldMasterIdLst>
    <p:sldMasterId id="2147483648" r:id="rId1"/>
  </p:sldMasterIdLst>
  <p:notesMasterIdLst>
    <p:notesMasterId r:id="rId25"/>
  </p:notesMasterIdLst>
  <p:handoutMasterIdLst>
    <p:handoutMasterId r:id="rId26"/>
  </p:handoutMasterIdLst>
  <p:sldIdLst>
    <p:sldId id="257" r:id="rId2"/>
    <p:sldId id="258" r:id="rId3"/>
    <p:sldId id="279" r:id="rId4"/>
    <p:sldId id="284" r:id="rId5"/>
    <p:sldId id="286" r:id="rId6"/>
    <p:sldId id="261" r:id="rId7"/>
    <p:sldId id="262" r:id="rId8"/>
    <p:sldId id="263" r:id="rId9"/>
    <p:sldId id="287" r:id="rId10"/>
    <p:sldId id="280" r:id="rId11"/>
    <p:sldId id="288" r:id="rId12"/>
    <p:sldId id="281" r:id="rId13"/>
    <p:sldId id="290" r:id="rId14"/>
    <p:sldId id="289" r:id="rId15"/>
    <p:sldId id="299" r:id="rId16"/>
    <p:sldId id="302" r:id="rId17"/>
    <p:sldId id="301" r:id="rId18"/>
    <p:sldId id="300" r:id="rId19"/>
    <p:sldId id="303" r:id="rId20"/>
    <p:sldId id="294" r:id="rId21"/>
    <p:sldId id="298" r:id="rId22"/>
    <p:sldId id="296" r:id="rId23"/>
    <p:sldId id="27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8B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19" autoAdjust="0"/>
    <p:restoredTop sz="91226" autoAdjust="0"/>
  </p:normalViewPr>
  <p:slideViewPr>
    <p:cSldViewPr snapToGrid="0">
      <p:cViewPr>
        <p:scale>
          <a:sx n="57" d="100"/>
          <a:sy n="57" d="100"/>
        </p:scale>
        <p:origin x="104" y="28"/>
      </p:cViewPr>
      <p:guideLst/>
    </p:cSldViewPr>
  </p:slideViewPr>
  <p:notesTextViewPr>
    <p:cViewPr>
      <p:scale>
        <a:sx n="1" d="1"/>
        <a:sy n="1" d="1"/>
      </p:scale>
      <p:origin x="0" y="0"/>
    </p:cViewPr>
  </p:notesTextViewPr>
  <p:notesViewPr>
    <p:cSldViewPr snapToGrid="0">
      <p:cViewPr varScale="1">
        <p:scale>
          <a:sx n="87" d="100"/>
          <a:sy n="87" d="100"/>
        </p:scale>
        <p:origin x="2988"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6C8070-3AA3-4C5B-8FB8-BF24E4DF3F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4C90FB3-E07A-4966-AA98-BCC450FD05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C34B66-BBF4-4421-9F14-015B5D7E0FE6}" type="datetimeFigureOut">
              <a:rPr lang="en-US" smtClean="0"/>
              <a:t>9/26/2025</a:t>
            </a:fld>
            <a:endParaRPr lang="en-US"/>
          </a:p>
        </p:txBody>
      </p:sp>
      <p:sp>
        <p:nvSpPr>
          <p:cNvPr id="4" name="Footer Placeholder 3">
            <a:extLst>
              <a:ext uri="{FF2B5EF4-FFF2-40B4-BE49-F238E27FC236}">
                <a16:creationId xmlns:a16="http://schemas.microsoft.com/office/drawing/2014/main" id="{4154D485-8DA4-49AB-BDA8-54F0D9CB89E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AFC9E1-5D58-41AC-9AD6-628AC478554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73E882-FBEF-473B-89B1-1E1FEFF9EADD}" type="slidenum">
              <a:rPr lang="en-US" smtClean="0"/>
              <a:t>‹#›</a:t>
            </a:fld>
            <a:endParaRPr lang="en-US"/>
          </a:p>
        </p:txBody>
      </p:sp>
    </p:spTree>
    <p:extLst>
      <p:ext uri="{BB962C8B-B14F-4D97-AF65-F5344CB8AC3E}">
        <p14:creationId xmlns:p14="http://schemas.microsoft.com/office/powerpoint/2010/main" val="14208792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710504-897F-449B-B80E-3F3798E2EDD6}"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EC2D16-CC55-4F4D-9745-07F692DB5E13}" type="slidenum">
              <a:rPr lang="en-US" smtClean="0"/>
              <a:t>‹#›</a:t>
            </a:fld>
            <a:endParaRPr lang="en-US"/>
          </a:p>
        </p:txBody>
      </p:sp>
    </p:spTree>
    <p:extLst>
      <p:ext uri="{BB962C8B-B14F-4D97-AF65-F5344CB8AC3E}">
        <p14:creationId xmlns:p14="http://schemas.microsoft.com/office/powerpoint/2010/main" val="3965577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 for assumptions</a:t>
            </a:r>
          </a:p>
          <a:p>
            <a:pPr marL="228600" indent="-228600">
              <a:buAutoNum type="arabicParenR"/>
            </a:pPr>
            <a:r>
              <a:rPr lang="en-US" dirty="0"/>
              <a:t>BOD5 of Brewery Wastewater: Brewers Association. (2013). Water and wastewater: Treatment/volume reduction manual. Brewers Association. Retrieved from https://cdn.brewersassociation.org/wp-content/uploads/2017/05/Sustainability_Water_Wastewater.pdf</a:t>
            </a:r>
          </a:p>
          <a:p>
            <a:pPr marL="228600" indent="-228600">
              <a:buAutoNum type="arabicParenR"/>
            </a:pPr>
            <a:r>
              <a:rPr lang="en-US" dirty="0"/>
              <a:t>BOD5 of Distillery Wastewater: </a:t>
            </a:r>
            <a:r>
              <a:rPr lang="en-US" dirty="0" err="1"/>
              <a:t>Dalkita</a:t>
            </a:r>
            <a:r>
              <a:rPr lang="en-US" dirty="0"/>
              <a:t>. (2018, October 26). Distillery wastewater &amp; BOD’s. Retrieved from https://dalkita.com/distillery-wastewater-bods/</a:t>
            </a:r>
          </a:p>
        </p:txBody>
      </p:sp>
      <p:sp>
        <p:nvSpPr>
          <p:cNvPr id="4" name="Slide Number Placeholder 3"/>
          <p:cNvSpPr>
            <a:spLocks noGrp="1"/>
          </p:cNvSpPr>
          <p:nvPr>
            <p:ph type="sldNum" sz="quarter" idx="5"/>
          </p:nvPr>
        </p:nvSpPr>
        <p:spPr/>
        <p:txBody>
          <a:bodyPr/>
          <a:lstStyle/>
          <a:p>
            <a:fld id="{E1EC2D16-CC55-4F4D-9745-07F692DB5E13}" type="slidenum">
              <a:rPr lang="en-US" smtClean="0"/>
              <a:t>9</a:t>
            </a:fld>
            <a:endParaRPr lang="en-US"/>
          </a:p>
        </p:txBody>
      </p:sp>
    </p:spTree>
    <p:extLst>
      <p:ext uri="{BB962C8B-B14F-4D97-AF65-F5344CB8AC3E}">
        <p14:creationId xmlns:p14="http://schemas.microsoft.com/office/powerpoint/2010/main" val="576812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C2D16-CC55-4F4D-9745-07F692DB5E13}" type="slidenum">
              <a:rPr lang="en-US" smtClean="0"/>
              <a:t>10</a:t>
            </a:fld>
            <a:endParaRPr lang="en-US"/>
          </a:p>
        </p:txBody>
      </p:sp>
    </p:spTree>
    <p:extLst>
      <p:ext uri="{BB962C8B-B14F-4D97-AF65-F5344CB8AC3E}">
        <p14:creationId xmlns:p14="http://schemas.microsoft.com/office/powerpoint/2010/main" val="998602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HAWK = High‑Intensity Activated </a:t>
            </a:r>
            <a:r>
              <a:rPr lang="en-US" dirty="0" err="1"/>
              <a:t>crossWalK</a:t>
            </a:r>
            <a:endParaRPr lang="en-US" dirty="0"/>
          </a:p>
          <a:p>
            <a:r>
              <a:rPr lang="en-US" dirty="0"/>
              <a:t>RRFB = Rectangular Rapid Flashing Beacon</a:t>
            </a:r>
          </a:p>
        </p:txBody>
      </p:sp>
      <p:sp>
        <p:nvSpPr>
          <p:cNvPr id="4" name="Slide Number Placeholder 3"/>
          <p:cNvSpPr>
            <a:spLocks noGrp="1"/>
          </p:cNvSpPr>
          <p:nvPr>
            <p:ph type="sldNum" sz="quarter" idx="5"/>
          </p:nvPr>
        </p:nvSpPr>
        <p:spPr/>
        <p:txBody>
          <a:bodyPr/>
          <a:lstStyle/>
          <a:p>
            <a:fld id="{E1EC2D16-CC55-4F4D-9745-07F692DB5E13}" type="slidenum">
              <a:rPr lang="en-US" smtClean="0"/>
              <a:t>18</a:t>
            </a:fld>
            <a:endParaRPr lang="en-US"/>
          </a:p>
        </p:txBody>
      </p:sp>
    </p:spTree>
    <p:extLst>
      <p:ext uri="{BB962C8B-B14F-4D97-AF65-F5344CB8AC3E}">
        <p14:creationId xmlns:p14="http://schemas.microsoft.com/office/powerpoint/2010/main" val="1008820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C2D16-CC55-4F4D-9745-07F692DB5E13}" type="slidenum">
              <a:rPr lang="en-US" smtClean="0"/>
              <a:t>22</a:t>
            </a:fld>
            <a:endParaRPr lang="en-US"/>
          </a:p>
        </p:txBody>
      </p:sp>
    </p:spTree>
    <p:extLst>
      <p:ext uri="{BB962C8B-B14F-4D97-AF65-F5344CB8AC3E}">
        <p14:creationId xmlns:p14="http://schemas.microsoft.com/office/powerpoint/2010/main" val="36216389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tructur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07EEB-4C92-4FDC-9ABA-0FCEB4CF2B29}"/>
              </a:ext>
            </a:extLst>
          </p:cNvPr>
          <p:cNvSpPr>
            <a:spLocks noGrp="1"/>
          </p:cNvSpPr>
          <p:nvPr>
            <p:ph type="ctrTitle"/>
          </p:nvPr>
        </p:nvSpPr>
        <p:spPr>
          <a:xfrm>
            <a:off x="300625" y="3960267"/>
            <a:ext cx="7759915" cy="1401245"/>
          </a:xfrm>
        </p:spPr>
        <p:txBody>
          <a:bodyPr anchor="b">
            <a:normAutofit/>
          </a:bodyPr>
          <a:lstStyle>
            <a:lvl1pPr algn="r">
              <a:defRPr sz="2800" b="0" cap="all" baseline="0">
                <a:solidFill>
                  <a:schemeClr val="bg1"/>
                </a:solidFill>
                <a:latin typeface="Frutiger LT Pro 55 Roman" panose="020B0602020204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D3F3307-5BE8-4D0A-9078-823A9C02F04A}"/>
              </a:ext>
            </a:extLst>
          </p:cNvPr>
          <p:cNvSpPr>
            <a:spLocks noGrp="1"/>
          </p:cNvSpPr>
          <p:nvPr>
            <p:ph type="subTitle" idx="1"/>
          </p:nvPr>
        </p:nvSpPr>
        <p:spPr>
          <a:xfrm>
            <a:off x="840280" y="5579552"/>
            <a:ext cx="7220260" cy="890652"/>
          </a:xfrm>
        </p:spPr>
        <p:txBody>
          <a:bodyPr>
            <a:normAutofit/>
          </a:bodyPr>
          <a:lstStyle>
            <a:lvl1pPr marL="0" indent="0" algn="r">
              <a:buNone/>
              <a:defRPr sz="2000">
                <a:solidFill>
                  <a:schemeClr val="bg1"/>
                </a:solidFill>
                <a:latin typeface="Frutiger LT Pro 55 Roman" panose="020B0602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1130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2CA9F-5A5B-4456-A55C-F4E400BE87C5}"/>
              </a:ext>
            </a:extLst>
          </p:cNvPr>
          <p:cNvSpPr>
            <a:spLocks noGrp="1"/>
          </p:cNvSpPr>
          <p:nvPr>
            <p:ph type="title"/>
          </p:nvPr>
        </p:nvSpPr>
        <p:spPr>
          <a:xfrm>
            <a:off x="831850" y="1280532"/>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FD1C9D6-4B8F-46AF-A997-4A475CFE65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05B98C-841E-4E93-9AAE-597758F0F8D2}"/>
              </a:ext>
            </a:extLst>
          </p:cNvPr>
          <p:cNvSpPr>
            <a:spLocks noGrp="1"/>
          </p:cNvSpPr>
          <p:nvPr>
            <p:ph type="dt" sz="half" idx="10"/>
          </p:nvPr>
        </p:nvSpPr>
        <p:spPr/>
        <p:txBody>
          <a:bodyPr/>
          <a:lstStyle/>
          <a:p>
            <a:fld id="{4BEA6E55-3D51-437A-998F-98DAEFFD724D}" type="datetimeFigureOut">
              <a:rPr lang="en-US" smtClean="0"/>
              <a:t>9/26/2025</a:t>
            </a:fld>
            <a:endParaRPr lang="en-US"/>
          </a:p>
        </p:txBody>
      </p:sp>
      <p:sp>
        <p:nvSpPr>
          <p:cNvPr id="6" name="Slide Number Placeholder 5">
            <a:extLst>
              <a:ext uri="{FF2B5EF4-FFF2-40B4-BE49-F238E27FC236}">
                <a16:creationId xmlns:a16="http://schemas.microsoft.com/office/drawing/2014/main" id="{19F58FB7-3C68-47BB-A5E7-06AF2BB79599}"/>
              </a:ext>
            </a:extLst>
          </p:cNvPr>
          <p:cNvSpPr>
            <a:spLocks noGrp="1"/>
          </p:cNvSpPr>
          <p:nvPr>
            <p:ph type="sldNum" sz="quarter" idx="12"/>
          </p:nvPr>
        </p:nvSpPr>
        <p:spPr/>
        <p:txBody>
          <a:bodyPr/>
          <a:lstStyle/>
          <a:p>
            <a:fld id="{3076996C-B8FD-48B9-8BC8-A577607DFB94}" type="slidenum">
              <a:rPr lang="en-US" smtClean="0"/>
              <a:t>‹#›</a:t>
            </a:fld>
            <a:endParaRPr lang="en-US"/>
          </a:p>
        </p:txBody>
      </p:sp>
    </p:spTree>
    <p:extLst>
      <p:ext uri="{BB962C8B-B14F-4D97-AF65-F5344CB8AC3E}">
        <p14:creationId xmlns:p14="http://schemas.microsoft.com/office/powerpoint/2010/main" val="3232171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175B0-E02C-4817-A3B6-B2A848A06E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E370B9-370D-4B31-BEEE-13DFCD4EF923}"/>
              </a:ext>
            </a:extLst>
          </p:cNvPr>
          <p:cNvSpPr>
            <a:spLocks noGrp="1"/>
          </p:cNvSpPr>
          <p:nvPr>
            <p:ph sz="half" idx="1"/>
          </p:nvPr>
        </p:nvSpPr>
        <p:spPr>
          <a:xfrm>
            <a:off x="838200" y="2226844"/>
            <a:ext cx="5181600" cy="3772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07FF688-817F-4C43-8EA9-835DA49E5E74}"/>
              </a:ext>
            </a:extLst>
          </p:cNvPr>
          <p:cNvSpPr>
            <a:spLocks noGrp="1"/>
          </p:cNvSpPr>
          <p:nvPr>
            <p:ph sz="half" idx="2"/>
          </p:nvPr>
        </p:nvSpPr>
        <p:spPr>
          <a:xfrm>
            <a:off x="6172200" y="2226844"/>
            <a:ext cx="5181600" cy="3772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9170743-EA53-4BB5-A9D3-2394D66E9818}"/>
              </a:ext>
            </a:extLst>
          </p:cNvPr>
          <p:cNvSpPr>
            <a:spLocks noGrp="1"/>
          </p:cNvSpPr>
          <p:nvPr>
            <p:ph type="dt" sz="half" idx="10"/>
          </p:nvPr>
        </p:nvSpPr>
        <p:spPr/>
        <p:txBody>
          <a:bodyPr/>
          <a:lstStyle/>
          <a:p>
            <a:fld id="{4BEA6E55-3D51-437A-998F-98DAEFFD724D}" type="datetimeFigureOut">
              <a:rPr lang="en-US" smtClean="0"/>
              <a:t>9/26/2025</a:t>
            </a:fld>
            <a:endParaRPr lang="en-US"/>
          </a:p>
        </p:txBody>
      </p:sp>
      <p:sp>
        <p:nvSpPr>
          <p:cNvPr id="7" name="Slide Number Placeholder 6">
            <a:extLst>
              <a:ext uri="{FF2B5EF4-FFF2-40B4-BE49-F238E27FC236}">
                <a16:creationId xmlns:a16="http://schemas.microsoft.com/office/drawing/2014/main" id="{51445D67-6F3D-441E-8B10-FCFBCFF13725}"/>
              </a:ext>
            </a:extLst>
          </p:cNvPr>
          <p:cNvSpPr>
            <a:spLocks noGrp="1"/>
          </p:cNvSpPr>
          <p:nvPr>
            <p:ph type="sldNum" sz="quarter" idx="12"/>
          </p:nvPr>
        </p:nvSpPr>
        <p:spPr/>
        <p:txBody>
          <a:bodyPr/>
          <a:lstStyle/>
          <a:p>
            <a:fld id="{3076996C-B8FD-48B9-8BC8-A577607DFB94}" type="slidenum">
              <a:rPr lang="en-US" smtClean="0"/>
              <a:t>‹#›</a:t>
            </a:fld>
            <a:endParaRPr lang="en-US"/>
          </a:p>
        </p:txBody>
      </p:sp>
    </p:spTree>
    <p:extLst>
      <p:ext uri="{BB962C8B-B14F-4D97-AF65-F5344CB8AC3E}">
        <p14:creationId xmlns:p14="http://schemas.microsoft.com/office/powerpoint/2010/main" val="3267658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D4207-4CF6-4E93-BD5D-390195BCAAC1}"/>
              </a:ext>
            </a:extLst>
          </p:cNvPr>
          <p:cNvSpPr>
            <a:spLocks noGrp="1"/>
          </p:cNvSpPr>
          <p:nvPr>
            <p:ph type="title"/>
          </p:nvPr>
        </p:nvSpPr>
        <p:spPr>
          <a:xfrm>
            <a:off x="839788" y="962286"/>
            <a:ext cx="10515600" cy="11485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1B2FDE6-0CC5-463B-AB88-57A21BFC041E}"/>
              </a:ext>
            </a:extLst>
          </p:cNvPr>
          <p:cNvSpPr>
            <a:spLocks noGrp="1"/>
          </p:cNvSpPr>
          <p:nvPr>
            <p:ph type="body" idx="1"/>
          </p:nvPr>
        </p:nvSpPr>
        <p:spPr>
          <a:xfrm>
            <a:off x="839788" y="227832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91B573-E3C0-458E-8F7E-44754451C2E3}"/>
              </a:ext>
            </a:extLst>
          </p:cNvPr>
          <p:cNvSpPr>
            <a:spLocks noGrp="1"/>
          </p:cNvSpPr>
          <p:nvPr>
            <p:ph sz="half" idx="2"/>
          </p:nvPr>
        </p:nvSpPr>
        <p:spPr>
          <a:xfrm>
            <a:off x="839788" y="3269718"/>
            <a:ext cx="5157787" cy="30004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1C6C55-B1BD-46A4-86D5-55499CEEBDD3}"/>
              </a:ext>
            </a:extLst>
          </p:cNvPr>
          <p:cNvSpPr>
            <a:spLocks noGrp="1"/>
          </p:cNvSpPr>
          <p:nvPr>
            <p:ph type="body" sz="quarter" idx="3"/>
          </p:nvPr>
        </p:nvSpPr>
        <p:spPr>
          <a:xfrm>
            <a:off x="6172200" y="227832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8D4117-469F-4450-B18A-276EA800DDFE}"/>
              </a:ext>
            </a:extLst>
          </p:cNvPr>
          <p:cNvSpPr>
            <a:spLocks noGrp="1"/>
          </p:cNvSpPr>
          <p:nvPr>
            <p:ph sz="quarter" idx="4"/>
          </p:nvPr>
        </p:nvSpPr>
        <p:spPr>
          <a:xfrm>
            <a:off x="6172200" y="3269718"/>
            <a:ext cx="5183188" cy="30004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C3077C-61F3-4B73-9924-AFB8F1582A04}"/>
              </a:ext>
            </a:extLst>
          </p:cNvPr>
          <p:cNvSpPr>
            <a:spLocks noGrp="1"/>
          </p:cNvSpPr>
          <p:nvPr>
            <p:ph type="dt" sz="half" idx="10"/>
          </p:nvPr>
        </p:nvSpPr>
        <p:spPr/>
        <p:txBody>
          <a:bodyPr/>
          <a:lstStyle/>
          <a:p>
            <a:fld id="{4BEA6E55-3D51-437A-998F-98DAEFFD724D}" type="datetimeFigureOut">
              <a:rPr lang="en-US" smtClean="0"/>
              <a:t>9/26/2025</a:t>
            </a:fld>
            <a:endParaRPr lang="en-US"/>
          </a:p>
        </p:txBody>
      </p:sp>
      <p:sp>
        <p:nvSpPr>
          <p:cNvPr id="9" name="Slide Number Placeholder 8">
            <a:extLst>
              <a:ext uri="{FF2B5EF4-FFF2-40B4-BE49-F238E27FC236}">
                <a16:creationId xmlns:a16="http://schemas.microsoft.com/office/drawing/2014/main" id="{CCC820EE-F3AD-444B-A403-AE9EF5C897A0}"/>
              </a:ext>
            </a:extLst>
          </p:cNvPr>
          <p:cNvSpPr>
            <a:spLocks noGrp="1"/>
          </p:cNvSpPr>
          <p:nvPr>
            <p:ph type="sldNum" sz="quarter" idx="12"/>
          </p:nvPr>
        </p:nvSpPr>
        <p:spPr/>
        <p:txBody>
          <a:bodyPr/>
          <a:lstStyle/>
          <a:p>
            <a:fld id="{3076996C-B8FD-48B9-8BC8-A577607DFB94}" type="slidenum">
              <a:rPr lang="en-US" smtClean="0"/>
              <a:t>‹#›</a:t>
            </a:fld>
            <a:endParaRPr lang="en-US"/>
          </a:p>
        </p:txBody>
      </p:sp>
    </p:spTree>
    <p:extLst>
      <p:ext uri="{BB962C8B-B14F-4D97-AF65-F5344CB8AC3E}">
        <p14:creationId xmlns:p14="http://schemas.microsoft.com/office/powerpoint/2010/main" val="2463769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D001C-13DA-4D7A-A9D5-FCA858E10D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92CF3F-AD00-4BD6-9FBC-56B942DC5834}"/>
              </a:ext>
            </a:extLst>
          </p:cNvPr>
          <p:cNvSpPr>
            <a:spLocks noGrp="1"/>
          </p:cNvSpPr>
          <p:nvPr>
            <p:ph type="dt" sz="half" idx="10"/>
          </p:nvPr>
        </p:nvSpPr>
        <p:spPr/>
        <p:txBody>
          <a:bodyPr/>
          <a:lstStyle/>
          <a:p>
            <a:fld id="{4BEA6E55-3D51-437A-998F-98DAEFFD724D}" type="datetimeFigureOut">
              <a:rPr lang="en-US" smtClean="0"/>
              <a:t>9/26/2025</a:t>
            </a:fld>
            <a:endParaRPr lang="en-US"/>
          </a:p>
        </p:txBody>
      </p:sp>
      <p:sp>
        <p:nvSpPr>
          <p:cNvPr id="5" name="Slide Number Placeholder 4">
            <a:extLst>
              <a:ext uri="{FF2B5EF4-FFF2-40B4-BE49-F238E27FC236}">
                <a16:creationId xmlns:a16="http://schemas.microsoft.com/office/drawing/2014/main" id="{FE376EE8-2CF8-44E5-AFA8-8C3764D61C5A}"/>
              </a:ext>
            </a:extLst>
          </p:cNvPr>
          <p:cNvSpPr>
            <a:spLocks noGrp="1"/>
          </p:cNvSpPr>
          <p:nvPr>
            <p:ph type="sldNum" sz="quarter" idx="12"/>
          </p:nvPr>
        </p:nvSpPr>
        <p:spPr/>
        <p:txBody>
          <a:bodyPr/>
          <a:lstStyle/>
          <a:p>
            <a:fld id="{3076996C-B8FD-48B9-8BC8-A577607DFB94}" type="slidenum">
              <a:rPr lang="en-US" smtClean="0"/>
              <a:t>‹#›</a:t>
            </a:fld>
            <a:endParaRPr lang="en-US"/>
          </a:p>
        </p:txBody>
      </p:sp>
    </p:spTree>
    <p:extLst>
      <p:ext uri="{BB962C8B-B14F-4D97-AF65-F5344CB8AC3E}">
        <p14:creationId xmlns:p14="http://schemas.microsoft.com/office/powerpoint/2010/main" val="1898360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314AF-6CDA-4A3E-8F34-71B6F8186F6B}"/>
              </a:ext>
            </a:extLst>
          </p:cNvPr>
          <p:cNvSpPr>
            <a:spLocks noGrp="1"/>
          </p:cNvSpPr>
          <p:nvPr>
            <p:ph type="title"/>
          </p:nvPr>
        </p:nvSpPr>
        <p:spPr>
          <a:xfrm>
            <a:off x="839788" y="989039"/>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E7857B-25B1-40CE-B44D-5055A66FBE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3B14DC-ECD4-4231-9CB9-BD94E04B282B}"/>
              </a:ext>
            </a:extLst>
          </p:cNvPr>
          <p:cNvSpPr>
            <a:spLocks noGrp="1"/>
          </p:cNvSpPr>
          <p:nvPr>
            <p:ph type="body" sz="half" idx="2"/>
          </p:nvPr>
        </p:nvSpPr>
        <p:spPr>
          <a:xfrm>
            <a:off x="839788" y="2714734"/>
            <a:ext cx="3932237" cy="31500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502CE7-CEBC-4DE8-B00C-7A981A2468A7}"/>
              </a:ext>
            </a:extLst>
          </p:cNvPr>
          <p:cNvSpPr>
            <a:spLocks noGrp="1"/>
          </p:cNvSpPr>
          <p:nvPr>
            <p:ph type="dt" sz="half" idx="10"/>
          </p:nvPr>
        </p:nvSpPr>
        <p:spPr/>
        <p:txBody>
          <a:bodyPr/>
          <a:lstStyle/>
          <a:p>
            <a:fld id="{4BEA6E55-3D51-437A-998F-98DAEFFD724D}" type="datetimeFigureOut">
              <a:rPr lang="en-US" smtClean="0"/>
              <a:t>9/26/2025</a:t>
            </a:fld>
            <a:endParaRPr lang="en-US"/>
          </a:p>
        </p:txBody>
      </p:sp>
      <p:sp>
        <p:nvSpPr>
          <p:cNvPr id="7" name="Slide Number Placeholder 6">
            <a:extLst>
              <a:ext uri="{FF2B5EF4-FFF2-40B4-BE49-F238E27FC236}">
                <a16:creationId xmlns:a16="http://schemas.microsoft.com/office/drawing/2014/main" id="{01041B1E-E441-4AAA-8887-72B253533DB8}"/>
              </a:ext>
            </a:extLst>
          </p:cNvPr>
          <p:cNvSpPr>
            <a:spLocks noGrp="1"/>
          </p:cNvSpPr>
          <p:nvPr>
            <p:ph type="sldNum" sz="quarter" idx="12"/>
          </p:nvPr>
        </p:nvSpPr>
        <p:spPr/>
        <p:txBody>
          <a:bodyPr/>
          <a:lstStyle/>
          <a:p>
            <a:fld id="{3076996C-B8FD-48B9-8BC8-A577607DFB94}" type="slidenum">
              <a:rPr lang="en-US" smtClean="0"/>
              <a:t>‹#›</a:t>
            </a:fld>
            <a:endParaRPr lang="en-US"/>
          </a:p>
        </p:txBody>
      </p:sp>
    </p:spTree>
    <p:extLst>
      <p:ext uri="{BB962C8B-B14F-4D97-AF65-F5344CB8AC3E}">
        <p14:creationId xmlns:p14="http://schemas.microsoft.com/office/powerpoint/2010/main" val="3480453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B1FF3-9ACF-403D-96A5-8DB80057E633}"/>
              </a:ext>
            </a:extLst>
          </p:cNvPr>
          <p:cNvSpPr>
            <a:spLocks noGrp="1"/>
          </p:cNvSpPr>
          <p:nvPr>
            <p:ph type="title"/>
          </p:nvPr>
        </p:nvSpPr>
        <p:spPr>
          <a:xfrm>
            <a:off x="839788" y="998376"/>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8C56D9-F0CF-4FD8-A739-524018E3C9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7DF9F2D-4A02-4089-AEBC-531D739F4ACD}"/>
              </a:ext>
            </a:extLst>
          </p:cNvPr>
          <p:cNvSpPr>
            <a:spLocks noGrp="1"/>
          </p:cNvSpPr>
          <p:nvPr>
            <p:ph type="body" sz="half" idx="2"/>
          </p:nvPr>
        </p:nvSpPr>
        <p:spPr>
          <a:xfrm>
            <a:off x="839788" y="2957803"/>
            <a:ext cx="3932237" cy="29111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C15501-5268-48B2-8CD8-2F9ED30FEDC8}"/>
              </a:ext>
            </a:extLst>
          </p:cNvPr>
          <p:cNvSpPr>
            <a:spLocks noGrp="1"/>
          </p:cNvSpPr>
          <p:nvPr>
            <p:ph type="dt" sz="half" idx="10"/>
          </p:nvPr>
        </p:nvSpPr>
        <p:spPr/>
        <p:txBody>
          <a:bodyPr/>
          <a:lstStyle/>
          <a:p>
            <a:fld id="{4BEA6E55-3D51-437A-998F-98DAEFFD724D}" type="datetimeFigureOut">
              <a:rPr lang="en-US" smtClean="0"/>
              <a:t>9/26/2025</a:t>
            </a:fld>
            <a:endParaRPr lang="en-US"/>
          </a:p>
        </p:txBody>
      </p:sp>
      <p:sp>
        <p:nvSpPr>
          <p:cNvPr id="7" name="Slide Number Placeholder 6">
            <a:extLst>
              <a:ext uri="{FF2B5EF4-FFF2-40B4-BE49-F238E27FC236}">
                <a16:creationId xmlns:a16="http://schemas.microsoft.com/office/drawing/2014/main" id="{D6479784-5DAA-4B1E-8157-6FB2A10E9C63}"/>
              </a:ext>
            </a:extLst>
          </p:cNvPr>
          <p:cNvSpPr>
            <a:spLocks noGrp="1"/>
          </p:cNvSpPr>
          <p:nvPr>
            <p:ph type="sldNum" sz="quarter" idx="12"/>
          </p:nvPr>
        </p:nvSpPr>
        <p:spPr/>
        <p:txBody>
          <a:bodyPr/>
          <a:lstStyle/>
          <a:p>
            <a:fld id="{3076996C-B8FD-48B9-8BC8-A577607DFB94}" type="slidenum">
              <a:rPr lang="en-US" smtClean="0"/>
              <a:t>‹#›</a:t>
            </a:fld>
            <a:endParaRPr lang="en-US"/>
          </a:p>
        </p:txBody>
      </p:sp>
    </p:spTree>
    <p:extLst>
      <p:ext uri="{BB962C8B-B14F-4D97-AF65-F5344CB8AC3E}">
        <p14:creationId xmlns:p14="http://schemas.microsoft.com/office/powerpoint/2010/main" val="744750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Civ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07EEB-4C92-4FDC-9ABA-0FCEB4CF2B29}"/>
              </a:ext>
            </a:extLst>
          </p:cNvPr>
          <p:cNvSpPr>
            <a:spLocks noGrp="1"/>
          </p:cNvSpPr>
          <p:nvPr>
            <p:ph type="ctrTitle"/>
          </p:nvPr>
        </p:nvSpPr>
        <p:spPr>
          <a:xfrm>
            <a:off x="300625" y="3960267"/>
            <a:ext cx="7759915" cy="1401245"/>
          </a:xfrm>
        </p:spPr>
        <p:txBody>
          <a:bodyPr anchor="b">
            <a:normAutofit/>
          </a:bodyPr>
          <a:lstStyle>
            <a:lvl1pPr algn="r">
              <a:defRPr sz="2800" b="0" cap="all" baseline="0">
                <a:solidFill>
                  <a:schemeClr val="bg1"/>
                </a:solidFill>
                <a:latin typeface="Frutiger LT Pro 55 Roman" panose="020B0602020204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D3F3307-5BE8-4D0A-9078-823A9C02F04A}"/>
              </a:ext>
            </a:extLst>
          </p:cNvPr>
          <p:cNvSpPr>
            <a:spLocks noGrp="1"/>
          </p:cNvSpPr>
          <p:nvPr>
            <p:ph type="subTitle" idx="1"/>
          </p:nvPr>
        </p:nvSpPr>
        <p:spPr>
          <a:xfrm>
            <a:off x="840280" y="5579552"/>
            <a:ext cx="7220260" cy="890652"/>
          </a:xfrm>
        </p:spPr>
        <p:txBody>
          <a:bodyPr>
            <a:normAutofit/>
          </a:bodyPr>
          <a:lstStyle>
            <a:lvl1pPr marL="0" indent="0" algn="r">
              <a:buNone/>
              <a:defRPr sz="2000">
                <a:solidFill>
                  <a:schemeClr val="bg1"/>
                </a:solidFill>
                <a:latin typeface="Frutiger LT Pro 55 Roman" panose="020B0602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2874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Environment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07EEB-4C92-4FDC-9ABA-0FCEB4CF2B29}"/>
              </a:ext>
            </a:extLst>
          </p:cNvPr>
          <p:cNvSpPr>
            <a:spLocks noGrp="1"/>
          </p:cNvSpPr>
          <p:nvPr>
            <p:ph type="ctrTitle"/>
          </p:nvPr>
        </p:nvSpPr>
        <p:spPr>
          <a:xfrm>
            <a:off x="300625" y="3960267"/>
            <a:ext cx="7759915" cy="1401245"/>
          </a:xfrm>
        </p:spPr>
        <p:txBody>
          <a:bodyPr anchor="b">
            <a:normAutofit/>
          </a:bodyPr>
          <a:lstStyle>
            <a:lvl1pPr algn="r">
              <a:defRPr sz="2800" b="0" cap="all" baseline="0">
                <a:solidFill>
                  <a:schemeClr val="bg1"/>
                </a:solidFill>
                <a:latin typeface="Frutiger LT Pro 55 Roman" panose="020B0602020204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D3F3307-5BE8-4D0A-9078-823A9C02F04A}"/>
              </a:ext>
            </a:extLst>
          </p:cNvPr>
          <p:cNvSpPr>
            <a:spLocks noGrp="1"/>
          </p:cNvSpPr>
          <p:nvPr>
            <p:ph type="subTitle" idx="1"/>
          </p:nvPr>
        </p:nvSpPr>
        <p:spPr>
          <a:xfrm>
            <a:off x="840280" y="5579552"/>
            <a:ext cx="7220260" cy="890652"/>
          </a:xfrm>
        </p:spPr>
        <p:txBody>
          <a:bodyPr>
            <a:normAutofit/>
          </a:bodyPr>
          <a:lstStyle>
            <a:lvl1pPr marL="0" indent="0" algn="r">
              <a:buNone/>
              <a:defRPr sz="2000">
                <a:solidFill>
                  <a:schemeClr val="bg1"/>
                </a:solidFill>
                <a:latin typeface="Frutiger LT Pro 55 Roman" panose="020B0602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70805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JVAGr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75A39-FDF4-4B1A-8F26-EBE26A3C37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FCE23-95C3-4DBF-89BC-134E319367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54D4F-FBDF-46A6-9D19-ACD980FC06EB}"/>
              </a:ext>
            </a:extLst>
          </p:cNvPr>
          <p:cNvSpPr>
            <a:spLocks noGrp="1"/>
          </p:cNvSpPr>
          <p:nvPr>
            <p:ph type="dt" sz="half" idx="10"/>
          </p:nvPr>
        </p:nvSpPr>
        <p:spPr/>
        <p:txBody>
          <a:bodyPr/>
          <a:lstStyle/>
          <a:p>
            <a:fld id="{4BEA6E55-3D51-437A-998F-98DAEFFD724D}" type="datetimeFigureOut">
              <a:rPr lang="en-US" smtClean="0"/>
              <a:t>9/26/2025</a:t>
            </a:fld>
            <a:endParaRPr lang="en-US"/>
          </a:p>
        </p:txBody>
      </p:sp>
      <p:sp>
        <p:nvSpPr>
          <p:cNvPr id="6" name="Slide Number Placeholder 5">
            <a:extLst>
              <a:ext uri="{FF2B5EF4-FFF2-40B4-BE49-F238E27FC236}">
                <a16:creationId xmlns:a16="http://schemas.microsoft.com/office/drawing/2014/main" id="{09653C1B-7ECF-43D8-BD33-F605963012B7}"/>
              </a:ext>
            </a:extLst>
          </p:cNvPr>
          <p:cNvSpPr>
            <a:spLocks noGrp="1"/>
          </p:cNvSpPr>
          <p:nvPr>
            <p:ph type="sldNum" sz="quarter" idx="12"/>
          </p:nvPr>
        </p:nvSpPr>
        <p:spPr/>
        <p:txBody>
          <a:bodyPr/>
          <a:lstStyle/>
          <a:p>
            <a:fld id="{3076996C-B8FD-48B9-8BC8-A577607DFB94}" type="slidenum">
              <a:rPr lang="en-US" smtClean="0"/>
              <a:t>‹#›</a:t>
            </a:fld>
            <a:endParaRPr lang="en-US"/>
          </a:p>
        </p:txBody>
      </p:sp>
    </p:spTree>
    <p:extLst>
      <p:ext uri="{BB962C8B-B14F-4D97-AF65-F5344CB8AC3E}">
        <p14:creationId xmlns:p14="http://schemas.microsoft.com/office/powerpoint/2010/main" val="363656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iv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75A39-FDF4-4B1A-8F26-EBE26A3C37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FCE23-95C3-4DBF-89BC-134E319367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3254D4F-FBDF-46A6-9D19-ACD980FC06EB}"/>
              </a:ext>
            </a:extLst>
          </p:cNvPr>
          <p:cNvSpPr>
            <a:spLocks noGrp="1"/>
          </p:cNvSpPr>
          <p:nvPr>
            <p:ph type="dt" sz="half" idx="10"/>
          </p:nvPr>
        </p:nvSpPr>
        <p:spPr/>
        <p:txBody>
          <a:bodyPr/>
          <a:lstStyle/>
          <a:p>
            <a:fld id="{4BEA6E55-3D51-437A-998F-98DAEFFD724D}" type="datetimeFigureOut">
              <a:rPr lang="en-US" smtClean="0"/>
              <a:t>9/26/2025</a:t>
            </a:fld>
            <a:endParaRPr lang="en-US"/>
          </a:p>
        </p:txBody>
      </p:sp>
      <p:sp>
        <p:nvSpPr>
          <p:cNvPr id="6" name="Slide Number Placeholder 5">
            <a:extLst>
              <a:ext uri="{FF2B5EF4-FFF2-40B4-BE49-F238E27FC236}">
                <a16:creationId xmlns:a16="http://schemas.microsoft.com/office/drawing/2014/main" id="{09653C1B-7ECF-43D8-BD33-F605963012B7}"/>
              </a:ext>
            </a:extLst>
          </p:cNvPr>
          <p:cNvSpPr>
            <a:spLocks noGrp="1"/>
          </p:cNvSpPr>
          <p:nvPr>
            <p:ph type="sldNum" sz="quarter" idx="12"/>
          </p:nvPr>
        </p:nvSpPr>
        <p:spPr/>
        <p:txBody>
          <a:bodyPr/>
          <a:lstStyle/>
          <a:p>
            <a:fld id="{3076996C-B8FD-48B9-8BC8-A577607DFB94}" type="slidenum">
              <a:rPr lang="en-US" smtClean="0"/>
              <a:t>‹#›</a:t>
            </a:fld>
            <a:endParaRPr lang="en-US"/>
          </a:p>
        </p:txBody>
      </p:sp>
    </p:spTree>
    <p:extLst>
      <p:ext uri="{BB962C8B-B14F-4D97-AF65-F5344CB8AC3E}">
        <p14:creationId xmlns:p14="http://schemas.microsoft.com/office/powerpoint/2010/main" val="3282868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Environment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75A39-FDF4-4B1A-8F26-EBE26A3C37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FCE23-95C3-4DBF-89BC-134E319367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54D4F-FBDF-46A6-9D19-ACD980FC06EB}"/>
              </a:ext>
            </a:extLst>
          </p:cNvPr>
          <p:cNvSpPr>
            <a:spLocks noGrp="1"/>
          </p:cNvSpPr>
          <p:nvPr>
            <p:ph type="dt" sz="half" idx="10"/>
          </p:nvPr>
        </p:nvSpPr>
        <p:spPr/>
        <p:txBody>
          <a:bodyPr/>
          <a:lstStyle/>
          <a:p>
            <a:fld id="{4BEA6E55-3D51-437A-998F-98DAEFFD724D}" type="datetimeFigureOut">
              <a:rPr lang="en-US" smtClean="0"/>
              <a:t>9/26/2025</a:t>
            </a:fld>
            <a:endParaRPr lang="en-US"/>
          </a:p>
        </p:txBody>
      </p:sp>
      <p:sp>
        <p:nvSpPr>
          <p:cNvPr id="6" name="Slide Number Placeholder 5">
            <a:extLst>
              <a:ext uri="{FF2B5EF4-FFF2-40B4-BE49-F238E27FC236}">
                <a16:creationId xmlns:a16="http://schemas.microsoft.com/office/drawing/2014/main" id="{09653C1B-7ECF-43D8-BD33-F605963012B7}"/>
              </a:ext>
            </a:extLst>
          </p:cNvPr>
          <p:cNvSpPr>
            <a:spLocks noGrp="1"/>
          </p:cNvSpPr>
          <p:nvPr>
            <p:ph type="sldNum" sz="quarter" idx="12"/>
          </p:nvPr>
        </p:nvSpPr>
        <p:spPr/>
        <p:txBody>
          <a:bodyPr/>
          <a:lstStyle/>
          <a:p>
            <a:fld id="{3076996C-B8FD-48B9-8BC8-A577607DFB94}" type="slidenum">
              <a:rPr lang="en-US" smtClean="0"/>
              <a:t>‹#›</a:t>
            </a:fld>
            <a:endParaRPr lang="en-US"/>
          </a:p>
        </p:txBody>
      </p:sp>
    </p:spTree>
    <p:extLst>
      <p:ext uri="{BB962C8B-B14F-4D97-AF65-F5344CB8AC3E}">
        <p14:creationId xmlns:p14="http://schemas.microsoft.com/office/powerpoint/2010/main" val="162076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tructur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75A39-FDF4-4B1A-8F26-EBE26A3C37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FCE23-95C3-4DBF-89BC-134E319367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54D4F-FBDF-46A6-9D19-ACD980FC06EB}"/>
              </a:ext>
            </a:extLst>
          </p:cNvPr>
          <p:cNvSpPr>
            <a:spLocks noGrp="1"/>
          </p:cNvSpPr>
          <p:nvPr>
            <p:ph type="dt" sz="half" idx="10"/>
          </p:nvPr>
        </p:nvSpPr>
        <p:spPr/>
        <p:txBody>
          <a:bodyPr/>
          <a:lstStyle/>
          <a:p>
            <a:fld id="{4BEA6E55-3D51-437A-998F-98DAEFFD724D}" type="datetimeFigureOut">
              <a:rPr lang="en-US" smtClean="0"/>
              <a:t>9/26/2025</a:t>
            </a:fld>
            <a:endParaRPr lang="en-US"/>
          </a:p>
        </p:txBody>
      </p:sp>
      <p:sp>
        <p:nvSpPr>
          <p:cNvPr id="6" name="Slide Number Placeholder 5">
            <a:extLst>
              <a:ext uri="{FF2B5EF4-FFF2-40B4-BE49-F238E27FC236}">
                <a16:creationId xmlns:a16="http://schemas.microsoft.com/office/drawing/2014/main" id="{09653C1B-7ECF-43D8-BD33-F605963012B7}"/>
              </a:ext>
            </a:extLst>
          </p:cNvPr>
          <p:cNvSpPr>
            <a:spLocks noGrp="1"/>
          </p:cNvSpPr>
          <p:nvPr>
            <p:ph type="sldNum" sz="quarter" idx="12"/>
          </p:nvPr>
        </p:nvSpPr>
        <p:spPr/>
        <p:txBody>
          <a:bodyPr/>
          <a:lstStyle/>
          <a:p>
            <a:fld id="{3076996C-B8FD-48B9-8BC8-A577607DFB94}" type="slidenum">
              <a:rPr lang="en-US" smtClean="0"/>
              <a:t>‹#›</a:t>
            </a:fld>
            <a:endParaRPr lang="en-US"/>
          </a:p>
        </p:txBody>
      </p:sp>
    </p:spTree>
    <p:extLst>
      <p:ext uri="{BB962C8B-B14F-4D97-AF65-F5344CB8AC3E}">
        <p14:creationId xmlns:p14="http://schemas.microsoft.com/office/powerpoint/2010/main" val="2431488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Historic Preserv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75A39-FDF4-4B1A-8F26-EBE26A3C37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FCE23-95C3-4DBF-89BC-134E319367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54D4F-FBDF-46A6-9D19-ACD980FC06EB}"/>
              </a:ext>
            </a:extLst>
          </p:cNvPr>
          <p:cNvSpPr>
            <a:spLocks noGrp="1"/>
          </p:cNvSpPr>
          <p:nvPr>
            <p:ph type="dt" sz="half" idx="10"/>
          </p:nvPr>
        </p:nvSpPr>
        <p:spPr/>
        <p:txBody>
          <a:bodyPr/>
          <a:lstStyle/>
          <a:p>
            <a:fld id="{4BEA6E55-3D51-437A-998F-98DAEFFD724D}" type="datetimeFigureOut">
              <a:rPr lang="en-US" smtClean="0"/>
              <a:t>9/26/2025</a:t>
            </a:fld>
            <a:endParaRPr lang="en-US"/>
          </a:p>
        </p:txBody>
      </p:sp>
      <p:sp>
        <p:nvSpPr>
          <p:cNvPr id="6" name="Slide Number Placeholder 5">
            <a:extLst>
              <a:ext uri="{FF2B5EF4-FFF2-40B4-BE49-F238E27FC236}">
                <a16:creationId xmlns:a16="http://schemas.microsoft.com/office/drawing/2014/main" id="{09653C1B-7ECF-43D8-BD33-F605963012B7}"/>
              </a:ext>
            </a:extLst>
          </p:cNvPr>
          <p:cNvSpPr>
            <a:spLocks noGrp="1"/>
          </p:cNvSpPr>
          <p:nvPr>
            <p:ph type="sldNum" sz="quarter" idx="12"/>
          </p:nvPr>
        </p:nvSpPr>
        <p:spPr/>
        <p:txBody>
          <a:bodyPr/>
          <a:lstStyle/>
          <a:p>
            <a:fld id="{3076996C-B8FD-48B9-8BC8-A577607DFB94}" type="slidenum">
              <a:rPr lang="en-US" smtClean="0"/>
              <a:t>‹#›</a:t>
            </a:fld>
            <a:endParaRPr lang="en-US"/>
          </a:p>
        </p:txBody>
      </p:sp>
    </p:spTree>
    <p:extLst>
      <p:ext uri="{BB962C8B-B14F-4D97-AF65-F5344CB8AC3E}">
        <p14:creationId xmlns:p14="http://schemas.microsoft.com/office/powerpoint/2010/main" val="3627853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Resident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75A39-FDF4-4B1A-8F26-EBE26A3C37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FCE23-95C3-4DBF-89BC-134E319367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54D4F-FBDF-46A6-9D19-ACD980FC06EB}"/>
              </a:ext>
            </a:extLst>
          </p:cNvPr>
          <p:cNvSpPr>
            <a:spLocks noGrp="1"/>
          </p:cNvSpPr>
          <p:nvPr>
            <p:ph type="dt" sz="half" idx="10"/>
          </p:nvPr>
        </p:nvSpPr>
        <p:spPr/>
        <p:txBody>
          <a:bodyPr/>
          <a:lstStyle/>
          <a:p>
            <a:fld id="{4BEA6E55-3D51-437A-998F-98DAEFFD724D}" type="datetimeFigureOut">
              <a:rPr lang="en-US" smtClean="0"/>
              <a:t>9/26/2025</a:t>
            </a:fld>
            <a:endParaRPr lang="en-US"/>
          </a:p>
        </p:txBody>
      </p:sp>
      <p:sp>
        <p:nvSpPr>
          <p:cNvPr id="6" name="Slide Number Placeholder 5">
            <a:extLst>
              <a:ext uri="{FF2B5EF4-FFF2-40B4-BE49-F238E27FC236}">
                <a16:creationId xmlns:a16="http://schemas.microsoft.com/office/drawing/2014/main" id="{09653C1B-7ECF-43D8-BD33-F605963012B7}"/>
              </a:ext>
            </a:extLst>
          </p:cNvPr>
          <p:cNvSpPr>
            <a:spLocks noGrp="1"/>
          </p:cNvSpPr>
          <p:nvPr>
            <p:ph type="sldNum" sz="quarter" idx="12"/>
          </p:nvPr>
        </p:nvSpPr>
        <p:spPr/>
        <p:txBody>
          <a:bodyPr/>
          <a:lstStyle/>
          <a:p>
            <a:fld id="{3076996C-B8FD-48B9-8BC8-A577607DFB94}" type="slidenum">
              <a:rPr lang="en-US" smtClean="0"/>
              <a:t>‹#›</a:t>
            </a:fld>
            <a:endParaRPr lang="en-US"/>
          </a:p>
        </p:txBody>
      </p:sp>
    </p:spTree>
    <p:extLst>
      <p:ext uri="{BB962C8B-B14F-4D97-AF65-F5344CB8AC3E}">
        <p14:creationId xmlns:p14="http://schemas.microsoft.com/office/powerpoint/2010/main" val="1986683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F1603B-BCFD-4CB2-9CC9-F99922BA7713}"/>
              </a:ext>
            </a:extLst>
          </p:cNvPr>
          <p:cNvSpPr>
            <a:spLocks noGrp="1"/>
          </p:cNvSpPr>
          <p:nvPr>
            <p:ph type="title"/>
          </p:nvPr>
        </p:nvSpPr>
        <p:spPr>
          <a:xfrm>
            <a:off x="436984" y="990277"/>
            <a:ext cx="11263604" cy="94116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4CAE0D8-0222-4704-8F97-752B90BE074B}"/>
              </a:ext>
            </a:extLst>
          </p:cNvPr>
          <p:cNvSpPr>
            <a:spLocks noGrp="1"/>
          </p:cNvSpPr>
          <p:nvPr>
            <p:ph type="body" idx="1"/>
          </p:nvPr>
        </p:nvSpPr>
        <p:spPr>
          <a:xfrm>
            <a:off x="436983" y="2273494"/>
            <a:ext cx="1126360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D33037-1949-4C08-8C1A-D8B0269A1338}"/>
              </a:ext>
            </a:extLst>
          </p:cNvPr>
          <p:cNvSpPr>
            <a:spLocks noGrp="1"/>
          </p:cNvSpPr>
          <p:nvPr>
            <p:ph type="dt" sz="half" idx="2"/>
          </p:nvPr>
        </p:nvSpPr>
        <p:spPr>
          <a:xfrm>
            <a:off x="386567" y="6356350"/>
            <a:ext cx="1873642" cy="365125"/>
          </a:xfrm>
          <a:prstGeom prst="rect">
            <a:avLst/>
          </a:prstGeom>
        </p:spPr>
        <p:txBody>
          <a:bodyPr vert="horz" lIns="91440" tIns="45720" rIns="91440" bIns="45720" rtlCol="0" anchor="ctr"/>
          <a:lstStyle>
            <a:lvl1pPr algn="l">
              <a:defRPr sz="1100" b="0">
                <a:solidFill>
                  <a:schemeClr val="tx1">
                    <a:tint val="75000"/>
                  </a:schemeClr>
                </a:solidFill>
                <a:latin typeface="Frutiger LT Pro 55 Roman" panose="020B0602020204020204" pitchFamily="34" charset="0"/>
              </a:defRPr>
            </a:lvl1pPr>
          </a:lstStyle>
          <a:p>
            <a:fld id="{4BEA6E55-3D51-437A-998F-98DAEFFD724D}" type="datetimeFigureOut">
              <a:rPr lang="en-US" smtClean="0"/>
              <a:pPr/>
              <a:t>9/26/2025</a:t>
            </a:fld>
            <a:endParaRPr lang="en-US" dirty="0"/>
          </a:p>
        </p:txBody>
      </p:sp>
      <p:sp>
        <p:nvSpPr>
          <p:cNvPr id="6" name="Slide Number Placeholder 5">
            <a:extLst>
              <a:ext uri="{FF2B5EF4-FFF2-40B4-BE49-F238E27FC236}">
                <a16:creationId xmlns:a16="http://schemas.microsoft.com/office/drawing/2014/main" id="{1958F687-B5CE-4A18-9D6B-9D2100D10BE6}"/>
              </a:ext>
            </a:extLst>
          </p:cNvPr>
          <p:cNvSpPr>
            <a:spLocks noGrp="1"/>
          </p:cNvSpPr>
          <p:nvPr>
            <p:ph type="sldNum" sz="quarter" idx="4"/>
          </p:nvPr>
        </p:nvSpPr>
        <p:spPr>
          <a:xfrm>
            <a:off x="11168739" y="6356350"/>
            <a:ext cx="772886" cy="365125"/>
          </a:xfrm>
          <a:prstGeom prst="rect">
            <a:avLst/>
          </a:prstGeom>
        </p:spPr>
        <p:txBody>
          <a:bodyPr vert="horz" lIns="91440" tIns="45720" rIns="91440" bIns="45720" rtlCol="0" anchor="ctr"/>
          <a:lstStyle>
            <a:lvl1pPr algn="r">
              <a:defRPr sz="1200" b="1">
                <a:solidFill>
                  <a:schemeClr val="tx1">
                    <a:tint val="75000"/>
                  </a:schemeClr>
                </a:solidFill>
                <a:latin typeface="Frutiger LT Pro 55 Roman" panose="020B0602020204020204" pitchFamily="34" charset="0"/>
              </a:defRPr>
            </a:lvl1pPr>
          </a:lstStyle>
          <a:p>
            <a:fld id="{3076996C-B8FD-48B9-8BC8-A577607DFB94}" type="slidenum">
              <a:rPr lang="en-US" smtClean="0"/>
              <a:pPr/>
              <a:t>‹#›</a:t>
            </a:fld>
            <a:endParaRPr lang="en-US" dirty="0"/>
          </a:p>
        </p:txBody>
      </p:sp>
    </p:spTree>
    <p:extLst>
      <p:ext uri="{BB962C8B-B14F-4D97-AF65-F5344CB8AC3E}">
        <p14:creationId xmlns:p14="http://schemas.microsoft.com/office/powerpoint/2010/main" val="3257512650"/>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71" r:id="rId3"/>
    <p:sldLayoutId id="2147483650" r:id="rId4"/>
    <p:sldLayoutId id="2147483665" r:id="rId5"/>
    <p:sldLayoutId id="2147483666" r:id="rId6"/>
    <p:sldLayoutId id="2147483667" r:id="rId7"/>
    <p:sldLayoutId id="2147483668" r:id="rId8"/>
    <p:sldLayoutId id="2147483669" r:id="rId9"/>
    <p:sldLayoutId id="2147483651" r:id="rId10"/>
    <p:sldLayoutId id="2147483652" r:id="rId11"/>
    <p:sldLayoutId id="2147483653" r:id="rId12"/>
    <p:sldLayoutId id="2147483654" r:id="rId13"/>
    <p:sldLayoutId id="2147483656" r:id="rId14"/>
    <p:sldLayoutId id="2147483657" r:id="rId15"/>
  </p:sldLayoutIdLst>
  <p:txStyles>
    <p:titleStyle>
      <a:lvl1pPr algn="l" defTabSz="914400" rtl="0" eaLnBrk="1" latinLnBrk="0" hangingPunct="1">
        <a:lnSpc>
          <a:spcPct val="90000"/>
        </a:lnSpc>
        <a:spcBef>
          <a:spcPct val="0"/>
        </a:spcBef>
        <a:buNone/>
        <a:defRPr sz="3800" kern="1200" cap="all" baseline="0">
          <a:solidFill>
            <a:schemeClr val="tx1"/>
          </a:solidFill>
          <a:latin typeface="Frutiger LT Pro 55 Roman" panose="020B0602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T Pro 55 Roman" panose="020B0602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T Pro 55 Roman" panose="020B0602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T Pro 55 Roman" panose="020B0602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T Pro 55 Roman" panose="020B0602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T Pro 55 Roman" panose="020B0602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2EB237-DCF8-0E61-B992-F19B53A1EFD3}"/>
              </a:ext>
            </a:extLst>
          </p:cNvPr>
          <p:cNvSpPr>
            <a:spLocks noGrp="1"/>
          </p:cNvSpPr>
          <p:nvPr>
            <p:ph type="ctrTitle"/>
          </p:nvPr>
        </p:nvSpPr>
        <p:spPr>
          <a:xfrm>
            <a:off x="578921" y="7504044"/>
            <a:ext cx="7759915" cy="367748"/>
          </a:xfrm>
        </p:spPr>
        <p:txBody>
          <a:bodyPr vert="horz" lIns="91440" tIns="45720" rIns="91440" bIns="45720" rtlCol="0" anchor="t">
            <a:normAutofit/>
          </a:bodyPr>
          <a:lstStyle/>
          <a:p>
            <a:r>
              <a:rPr lang="en-US" sz="1400" noProof="0" dirty="0"/>
              <a:t>Gilpin County </a:t>
            </a:r>
            <a:r>
              <a:rPr lang="en-US" sz="1400" noProof="0" dirty="0" err="1"/>
              <a:t>Rollinsville</a:t>
            </a:r>
            <a:r>
              <a:rPr lang="en-US" sz="1400" noProof="0" dirty="0"/>
              <a:t> Infrastructure Feasibility Study and Area Plan</a:t>
            </a:r>
          </a:p>
        </p:txBody>
      </p:sp>
      <p:pic>
        <p:nvPicPr>
          <p:cNvPr id="10" name="Picture 9" descr="Title slide with text:&#10;Gilpin County Rollinsville Infrastructure Feasibility Study and Area Plan&#10;Michael LaDue, Sharon Procopio, Kevin Vechiarelli, Kevin Tone&#10;September 2025">
            <a:extLst>
              <a:ext uri="{FF2B5EF4-FFF2-40B4-BE49-F238E27FC236}">
                <a16:creationId xmlns:a16="http://schemas.microsoft.com/office/drawing/2014/main" id="{6939A377-D187-2E95-D5F0-84AB12A06DA3}"/>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62430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79681-1466-8292-DD27-57C8347248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F01077-E7AC-D5C4-4D5E-A243CA9874D3}"/>
              </a:ext>
            </a:extLst>
          </p:cNvPr>
          <p:cNvSpPr txBox="1">
            <a:spLocks noGrp="1"/>
          </p:cNvSpPr>
          <p:nvPr>
            <p:ph type="title" idx="4294967295"/>
          </p:nvPr>
        </p:nvSpPr>
        <p:spPr>
          <a:xfrm>
            <a:off x="80568" y="0"/>
            <a:ext cx="9580267" cy="765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l" defTabSz="914400" rtl="0" eaLnBrk="1" latinLnBrk="0" hangingPunct="1">
              <a:lnSpc>
                <a:spcPct val="90000"/>
              </a:lnSpc>
              <a:spcBef>
                <a:spcPct val="0"/>
              </a:spcBef>
              <a:buNone/>
              <a:defRPr sz="3800" kern="1200" cap="all" baseline="0">
                <a:solidFill>
                  <a:schemeClr val="tx1"/>
                </a:solidFill>
                <a:latin typeface="Frutiger LT Pro 55 Roman" panose="020B0602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0" i="0" u="none" strike="noStrike" kern="1200" cap="all" spc="0" normalizeH="0" baseline="0" noProof="0" dirty="0">
                <a:ln>
                  <a:noFill/>
                </a:ln>
                <a:solidFill>
                  <a:schemeClr val="bg1"/>
                </a:solidFill>
                <a:effectLst>
                  <a:outerShdw blurRad="38100" dist="38100" dir="2700000" algn="tl">
                    <a:srgbClr val="000000">
                      <a:alpha val="43137"/>
                    </a:srgbClr>
                  </a:outerShdw>
                </a:effectLst>
                <a:uLnTx/>
                <a:uFillTx/>
                <a:latin typeface="Frutiger LT Pro 55 Roman" panose="020B0602020204020204" pitchFamily="34" charset="0"/>
                <a:ea typeface="+mj-ea"/>
                <a:cs typeface="+mj-cs"/>
              </a:rPr>
              <a:t>Water System Alternatives - Consolidation</a:t>
            </a:r>
          </a:p>
        </p:txBody>
      </p:sp>
      <p:sp>
        <p:nvSpPr>
          <p:cNvPr id="7" name="Content Placeholder 2">
            <a:extLst>
              <a:ext uri="{FF2B5EF4-FFF2-40B4-BE49-F238E27FC236}">
                <a16:creationId xmlns:a16="http://schemas.microsoft.com/office/drawing/2014/main" id="{F89CDAC0-2BE2-3974-906E-53EADD5515B7}"/>
              </a:ext>
            </a:extLst>
          </p:cNvPr>
          <p:cNvSpPr>
            <a:spLocks noGrp="1"/>
          </p:cNvSpPr>
          <p:nvPr>
            <p:ph idx="1"/>
          </p:nvPr>
        </p:nvSpPr>
        <p:spPr>
          <a:xfrm>
            <a:off x="327729" y="1345362"/>
            <a:ext cx="6314139" cy="5209657"/>
          </a:xfrm>
        </p:spPr>
        <p:txBody>
          <a:bodyPr>
            <a:normAutofit/>
          </a:bodyPr>
          <a:lstStyle/>
          <a:p>
            <a:r>
              <a:rPr lang="en-US" noProof="0" dirty="0"/>
              <a:t>Water Consolidation: $24 million</a:t>
            </a:r>
          </a:p>
          <a:p>
            <a:pPr lvl="1"/>
            <a:r>
              <a:rPr lang="en-US" noProof="0" dirty="0"/>
              <a:t>25,000 linear feet (LF) of water pipe</a:t>
            </a:r>
          </a:p>
          <a:p>
            <a:pPr lvl="1"/>
            <a:r>
              <a:rPr lang="en-US" noProof="0" dirty="0"/>
              <a:t>2 Booster stations </a:t>
            </a:r>
          </a:p>
          <a:p>
            <a:pPr lvl="1"/>
            <a:r>
              <a:rPr lang="en-US" noProof="0" dirty="0"/>
              <a:t>Plant Investment Fee</a:t>
            </a:r>
          </a:p>
          <a:p>
            <a:r>
              <a:rPr lang="en-US" noProof="0" dirty="0"/>
              <a:t>Wastewater Consolidation: $17.5 million</a:t>
            </a:r>
          </a:p>
          <a:p>
            <a:pPr lvl="1"/>
            <a:r>
              <a:rPr lang="en-US" noProof="0" dirty="0"/>
              <a:t>26,500 LF of force main </a:t>
            </a:r>
          </a:p>
          <a:p>
            <a:pPr lvl="1"/>
            <a:r>
              <a:rPr lang="en-US" noProof="0" dirty="0"/>
              <a:t>5 Lift Stations</a:t>
            </a:r>
          </a:p>
          <a:p>
            <a:pPr lvl="1"/>
            <a:r>
              <a:rPr lang="en-US" noProof="0" dirty="0"/>
              <a:t>Plant Investment Fee </a:t>
            </a:r>
          </a:p>
          <a:p>
            <a:r>
              <a:rPr lang="en-US" noProof="0" dirty="0"/>
              <a:t>Total: $41.5 million</a:t>
            </a:r>
          </a:p>
        </p:txBody>
      </p:sp>
      <p:pic>
        <p:nvPicPr>
          <p:cNvPr id="3" name="Picture 2" descr="This is a map of Rollinsville and Nederland with aerial imagery. North is facing up. Service areas for both Zone 1 and Zone 2 are shown. A water delivery pipeline is showing running south from Nederland's WTP to Rollinsville with two water booster stations along High way 119. A sanitary sewer forcemain is showing running north from Rollinsville to Nederland's WWTP with five sanitary sewer lift stations along Highway 119.">
            <a:extLst>
              <a:ext uri="{FF2B5EF4-FFF2-40B4-BE49-F238E27FC236}">
                <a16:creationId xmlns:a16="http://schemas.microsoft.com/office/drawing/2014/main" id="{C3CBF370-60E6-8844-FDC7-9B2B9F19793F}"/>
              </a:ext>
            </a:extLst>
          </p:cNvPr>
          <p:cNvPicPr>
            <a:picLocks noChangeAspect="1"/>
          </p:cNvPicPr>
          <p:nvPr/>
        </p:nvPicPr>
        <p:blipFill>
          <a:blip r:embed="rId3">
            <a:extLst>
              <a:ext uri="{28A0092B-C50C-407E-A947-70E740481C1C}">
                <a14:useLocalDpi xmlns:a14="http://schemas.microsoft.com/office/drawing/2010/main" val="0"/>
              </a:ext>
            </a:extLst>
          </a:blip>
          <a:srcRect l="2888" t="2587" r="3183" b="9139"/>
          <a:stretch>
            <a:fillRect/>
          </a:stretch>
        </p:blipFill>
        <p:spPr>
          <a:xfrm>
            <a:off x="7409467" y="1055678"/>
            <a:ext cx="4689414" cy="5703341"/>
          </a:xfrm>
          <a:prstGeom prst="rect">
            <a:avLst/>
          </a:prstGeom>
          <a:ln>
            <a:solidFill>
              <a:schemeClr val="tx1"/>
            </a:solidFill>
          </a:ln>
        </p:spPr>
      </p:pic>
    </p:spTree>
    <p:extLst>
      <p:ext uri="{BB962C8B-B14F-4D97-AF65-F5344CB8AC3E}">
        <p14:creationId xmlns:p14="http://schemas.microsoft.com/office/powerpoint/2010/main" val="1800265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61D84-1DBE-E809-FE23-E39125EEB6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3DE00A-729D-F188-CC29-EDBA67A01051}"/>
              </a:ext>
            </a:extLst>
          </p:cNvPr>
          <p:cNvSpPr txBox="1">
            <a:spLocks noGrp="1"/>
          </p:cNvSpPr>
          <p:nvPr>
            <p:ph type="title" idx="4294967295"/>
          </p:nvPr>
        </p:nvSpPr>
        <p:spPr>
          <a:xfrm>
            <a:off x="80568" y="0"/>
            <a:ext cx="9580267" cy="765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800" kern="1200" cap="all" baseline="0">
                <a:solidFill>
                  <a:schemeClr val="tx1"/>
                </a:solidFill>
                <a:latin typeface="Frutiger LT Pro 55 Roman" panose="020B0602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0" i="0" u="none" strike="noStrike" kern="1200" cap="all" spc="0" normalizeH="0" baseline="0" noProof="0" dirty="0">
                <a:ln>
                  <a:noFill/>
                </a:ln>
                <a:solidFill>
                  <a:schemeClr val="bg1"/>
                </a:solidFill>
                <a:effectLst>
                  <a:outerShdw blurRad="38100" dist="38100" dir="2700000" algn="tl">
                    <a:srgbClr val="000000">
                      <a:alpha val="43137"/>
                    </a:srgbClr>
                  </a:outerShdw>
                </a:effectLst>
                <a:uLnTx/>
                <a:uFillTx/>
                <a:latin typeface="Frutiger LT Pro 55 Roman" panose="020B0602020204020204" pitchFamily="34" charset="0"/>
                <a:ea typeface="+mj-ea"/>
                <a:cs typeface="+mj-cs"/>
              </a:rPr>
              <a:t>Water System Alternatives – Water Rights</a:t>
            </a:r>
          </a:p>
        </p:txBody>
      </p:sp>
      <p:sp>
        <p:nvSpPr>
          <p:cNvPr id="9" name="TextBox 8">
            <a:extLst>
              <a:ext uri="{FF2B5EF4-FFF2-40B4-BE49-F238E27FC236}">
                <a16:creationId xmlns:a16="http://schemas.microsoft.com/office/drawing/2014/main" id="{8E28F801-EFAD-64E5-55A5-5D73A31A70E5}"/>
              </a:ext>
            </a:extLst>
          </p:cNvPr>
          <p:cNvSpPr txBox="1"/>
          <p:nvPr/>
        </p:nvSpPr>
        <p:spPr>
          <a:xfrm>
            <a:off x="781049" y="1200150"/>
            <a:ext cx="10077451" cy="3970318"/>
          </a:xfrm>
          <a:prstGeom prst="rect">
            <a:avLst/>
          </a:prstGeom>
          <a:noFill/>
        </p:spPr>
        <p:txBody>
          <a:bodyPr wrap="square" rtlCol="0">
            <a:spAutoFit/>
          </a:bodyPr>
          <a:lstStyle/>
          <a:p>
            <a:pPr marL="285750" indent="-285750">
              <a:buFont typeface="Arial" panose="020B0604020202020204" pitchFamily="34" charset="0"/>
              <a:buChar char="•"/>
            </a:pPr>
            <a:r>
              <a:rPr lang="en-US" sz="2800" noProof="0" dirty="0"/>
              <a:t>Source Water Considerations</a:t>
            </a:r>
          </a:p>
          <a:p>
            <a:pPr marL="742950" lvl="1" indent="-285750">
              <a:buFont typeface="Arial" panose="020B0604020202020204" pitchFamily="34" charset="0"/>
              <a:buChar char="•"/>
            </a:pPr>
            <a:r>
              <a:rPr lang="en-US" sz="2800" noProof="0" dirty="0"/>
              <a:t>Surface Water Diversion</a:t>
            </a:r>
          </a:p>
          <a:p>
            <a:pPr marL="1200150" lvl="2" indent="-285750">
              <a:buFont typeface="Arial" panose="020B0604020202020204" pitchFamily="34" charset="0"/>
              <a:buChar char="•"/>
            </a:pPr>
            <a:r>
              <a:rPr lang="en-US" sz="2800" noProof="0" dirty="0"/>
              <a:t>Freezing, stream variability</a:t>
            </a:r>
          </a:p>
          <a:p>
            <a:pPr marL="742950" lvl="1" indent="-285750">
              <a:buFont typeface="Arial" panose="020B0604020202020204" pitchFamily="34" charset="0"/>
              <a:buChar char="•"/>
            </a:pPr>
            <a:r>
              <a:rPr lang="en-US" sz="2800" noProof="0" dirty="0"/>
              <a:t>Groundwater Diversion</a:t>
            </a:r>
          </a:p>
          <a:p>
            <a:pPr marL="1200150" lvl="2" indent="-285750">
              <a:buFont typeface="Arial" panose="020B0604020202020204" pitchFamily="34" charset="0"/>
              <a:buChar char="•"/>
            </a:pPr>
            <a:r>
              <a:rPr lang="en-US" sz="2800" noProof="0" dirty="0"/>
              <a:t>Cluster of wells (≈10 </a:t>
            </a:r>
            <a:r>
              <a:rPr lang="en-US" sz="2800" noProof="0" dirty="0" err="1"/>
              <a:t>gpm</a:t>
            </a:r>
            <a:r>
              <a:rPr lang="en-US" sz="2800" noProof="0" dirty="0"/>
              <a:t> each)</a:t>
            </a:r>
          </a:p>
          <a:p>
            <a:pPr marL="285750" indent="-285750">
              <a:buFont typeface="Arial" panose="020B0604020202020204" pitchFamily="34" charset="0"/>
              <a:buChar char="•"/>
            </a:pPr>
            <a:r>
              <a:rPr lang="en-US" sz="2800" noProof="0" dirty="0"/>
              <a:t>Legal Considerations</a:t>
            </a:r>
          </a:p>
          <a:p>
            <a:pPr marL="742950" lvl="1" indent="-285750">
              <a:buFont typeface="Arial" panose="020B0604020202020204" pitchFamily="34" charset="0"/>
              <a:buChar char="•"/>
            </a:pPr>
            <a:r>
              <a:rPr lang="en-US" sz="2800" noProof="0" dirty="0"/>
              <a:t>New Depletion on South Boulder Creek </a:t>
            </a:r>
          </a:p>
          <a:p>
            <a:pPr marL="742950" lvl="1" indent="-285750">
              <a:buFont typeface="Arial" panose="020B0604020202020204" pitchFamily="34" charset="0"/>
              <a:buChar char="•"/>
            </a:pPr>
            <a:r>
              <a:rPr lang="en-US" sz="2800" noProof="0" dirty="0"/>
              <a:t>Lease agreement / purchase of other water rights </a:t>
            </a:r>
          </a:p>
          <a:p>
            <a:pPr marL="742950" lvl="1" indent="-285750">
              <a:buFont typeface="Arial" panose="020B0604020202020204" pitchFamily="34" charset="0"/>
              <a:buChar char="•"/>
            </a:pPr>
            <a:endParaRPr lang="en-US" sz="2800" noProof="0" dirty="0"/>
          </a:p>
        </p:txBody>
      </p:sp>
    </p:spTree>
    <p:extLst>
      <p:ext uri="{BB962C8B-B14F-4D97-AF65-F5344CB8AC3E}">
        <p14:creationId xmlns:p14="http://schemas.microsoft.com/office/powerpoint/2010/main" val="2791428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CC884-3A56-72C0-559C-24A5FECE941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78E7EF2-4A77-2207-E35C-7A74432ACE8F}"/>
              </a:ext>
            </a:extLst>
          </p:cNvPr>
          <p:cNvSpPr txBox="1">
            <a:spLocks noGrp="1"/>
          </p:cNvSpPr>
          <p:nvPr>
            <p:ph type="title" idx="4294967295"/>
          </p:nvPr>
        </p:nvSpPr>
        <p:spPr>
          <a:xfrm>
            <a:off x="80568" y="0"/>
            <a:ext cx="10034981" cy="765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800" kern="1200" cap="all" baseline="0">
                <a:solidFill>
                  <a:schemeClr val="tx1"/>
                </a:solidFill>
                <a:latin typeface="Frutiger LT Pro 55 Roman" panose="020B0602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0" i="0" u="none" strike="noStrike" kern="1200" cap="all" spc="0" normalizeH="0" baseline="0" noProof="0" dirty="0">
                <a:ln>
                  <a:noFill/>
                </a:ln>
                <a:solidFill>
                  <a:schemeClr val="bg1"/>
                </a:solidFill>
                <a:effectLst>
                  <a:outerShdw blurRad="38100" dist="38100" dir="2700000" algn="tl">
                    <a:srgbClr val="000000">
                      <a:alpha val="43137"/>
                    </a:srgbClr>
                  </a:outerShdw>
                </a:effectLst>
                <a:uLnTx/>
                <a:uFillTx/>
                <a:latin typeface="Frutiger LT Pro 55 Roman" panose="020B0602020204020204" pitchFamily="34" charset="0"/>
                <a:ea typeface="+mj-ea"/>
                <a:cs typeface="+mj-cs"/>
              </a:rPr>
              <a:t>Water system Alternatives - WTP </a:t>
            </a:r>
          </a:p>
        </p:txBody>
      </p:sp>
      <p:sp>
        <p:nvSpPr>
          <p:cNvPr id="6" name="Content Placeholder 5">
            <a:extLst>
              <a:ext uri="{FF2B5EF4-FFF2-40B4-BE49-F238E27FC236}">
                <a16:creationId xmlns:a16="http://schemas.microsoft.com/office/drawing/2014/main" id="{3F09C95A-2E6C-2FC5-7FCF-86D36A32FDC4}"/>
              </a:ext>
            </a:extLst>
          </p:cNvPr>
          <p:cNvSpPr>
            <a:spLocks noGrp="1"/>
          </p:cNvSpPr>
          <p:nvPr>
            <p:ph idx="1"/>
          </p:nvPr>
        </p:nvSpPr>
        <p:spPr>
          <a:xfrm>
            <a:off x="295275" y="1016876"/>
            <a:ext cx="3890357" cy="5607956"/>
          </a:xfrm>
        </p:spPr>
        <p:txBody>
          <a:bodyPr>
            <a:normAutofit/>
          </a:bodyPr>
          <a:lstStyle/>
          <a:p>
            <a:r>
              <a:rPr lang="en-US" noProof="0" dirty="0"/>
              <a:t>Source Water Development – Wells</a:t>
            </a:r>
          </a:p>
          <a:p>
            <a:r>
              <a:rPr lang="en-US" noProof="0" dirty="0"/>
              <a:t>Water Quality Considerations </a:t>
            </a:r>
          </a:p>
          <a:p>
            <a:r>
              <a:rPr lang="en-US" noProof="0" dirty="0"/>
              <a:t>Raw Water Storage </a:t>
            </a:r>
          </a:p>
          <a:p>
            <a:r>
              <a:rPr lang="en-US" noProof="0" dirty="0"/>
              <a:t>Filtration Alternatives</a:t>
            </a:r>
          </a:p>
          <a:p>
            <a:pPr lvl="1"/>
            <a:r>
              <a:rPr lang="en-US" noProof="0" dirty="0" err="1"/>
              <a:t>Harmsco</a:t>
            </a:r>
            <a:r>
              <a:rPr lang="en-US" noProof="0" dirty="0"/>
              <a:t> Cartridge</a:t>
            </a:r>
          </a:p>
          <a:p>
            <a:pPr lvl="1"/>
            <a:r>
              <a:rPr lang="en-US" noProof="0" dirty="0"/>
              <a:t>MEMCOR Membrane</a:t>
            </a:r>
          </a:p>
          <a:p>
            <a:r>
              <a:rPr lang="en-US" noProof="0" dirty="0"/>
              <a:t>Disinfection</a:t>
            </a:r>
          </a:p>
          <a:p>
            <a:r>
              <a:rPr lang="en-US" noProof="0" dirty="0"/>
              <a:t>Finished Water Storage  </a:t>
            </a:r>
          </a:p>
          <a:p>
            <a:endParaRPr lang="en-US" noProof="0" dirty="0"/>
          </a:p>
        </p:txBody>
      </p:sp>
      <p:pic>
        <p:nvPicPr>
          <p:cNvPr id="4" name="Picture 3" descr="Aerial image of the optimal location for the WTP, which is at the County Public Works building on the west side of Highway 119, adjacent to Tolland Road. An approximate WTP footprint is shown as a 12'x18' rectangle on the east side of the existing building.">
            <a:extLst>
              <a:ext uri="{FF2B5EF4-FFF2-40B4-BE49-F238E27FC236}">
                <a16:creationId xmlns:a16="http://schemas.microsoft.com/office/drawing/2014/main" id="{7431BDD1-592E-77B4-6306-FDCC4D051EBF}"/>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4185631" y="1162050"/>
            <a:ext cx="7911615" cy="5462782"/>
          </a:xfrm>
          <a:prstGeom prst="rect">
            <a:avLst/>
          </a:prstGeom>
        </p:spPr>
      </p:pic>
    </p:spTree>
    <p:extLst>
      <p:ext uri="{BB962C8B-B14F-4D97-AF65-F5344CB8AC3E}">
        <p14:creationId xmlns:p14="http://schemas.microsoft.com/office/powerpoint/2010/main" val="3670547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EA558-62F9-FFAB-3E7A-1E5C1063D4C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7CB8FF0-41B3-1100-68DF-D43EE52381C7}"/>
              </a:ext>
            </a:extLst>
          </p:cNvPr>
          <p:cNvSpPr txBox="1">
            <a:spLocks noGrp="1"/>
          </p:cNvSpPr>
          <p:nvPr>
            <p:ph type="title" idx="4294967295"/>
          </p:nvPr>
        </p:nvSpPr>
        <p:spPr>
          <a:xfrm>
            <a:off x="80568" y="0"/>
            <a:ext cx="10034981" cy="765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800" kern="1200" cap="all" baseline="0">
                <a:solidFill>
                  <a:schemeClr val="tx1"/>
                </a:solidFill>
                <a:latin typeface="Frutiger LT Pro 55 Roman" panose="020B0602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0" i="0" u="none" strike="noStrike" kern="1200" cap="all" spc="0" normalizeH="0" baseline="0" noProof="0" dirty="0">
                <a:ln>
                  <a:noFill/>
                </a:ln>
                <a:solidFill>
                  <a:schemeClr val="bg1"/>
                </a:solidFill>
                <a:effectLst>
                  <a:outerShdw blurRad="38100" dist="38100" dir="2700000" algn="tl">
                    <a:srgbClr val="000000">
                      <a:alpha val="43137"/>
                    </a:srgbClr>
                  </a:outerShdw>
                </a:effectLst>
                <a:uLnTx/>
                <a:uFillTx/>
                <a:latin typeface="Frutiger LT Pro 55 Roman" panose="020B0602020204020204" pitchFamily="34" charset="0"/>
                <a:ea typeface="+mj-ea"/>
                <a:cs typeface="+mj-cs"/>
              </a:rPr>
              <a:t>Wastewater system Alternatives - WWTP</a:t>
            </a:r>
          </a:p>
        </p:txBody>
      </p:sp>
      <p:sp>
        <p:nvSpPr>
          <p:cNvPr id="6" name="Content Placeholder 5">
            <a:extLst>
              <a:ext uri="{FF2B5EF4-FFF2-40B4-BE49-F238E27FC236}">
                <a16:creationId xmlns:a16="http://schemas.microsoft.com/office/drawing/2014/main" id="{EF43AE16-B71D-A3EC-DFAA-0BEF408B049D}"/>
              </a:ext>
            </a:extLst>
          </p:cNvPr>
          <p:cNvSpPr>
            <a:spLocks noGrp="1"/>
          </p:cNvSpPr>
          <p:nvPr>
            <p:ph idx="1"/>
          </p:nvPr>
        </p:nvSpPr>
        <p:spPr>
          <a:xfrm>
            <a:off x="436983" y="1016876"/>
            <a:ext cx="6611517" cy="3364624"/>
          </a:xfrm>
        </p:spPr>
        <p:txBody>
          <a:bodyPr>
            <a:normAutofit/>
          </a:bodyPr>
          <a:lstStyle/>
          <a:p>
            <a:r>
              <a:rPr lang="en-US" noProof="0" dirty="0"/>
              <a:t>New Discharge Permit through CDPHE</a:t>
            </a:r>
          </a:p>
          <a:p>
            <a:pPr lvl="1"/>
            <a:r>
              <a:rPr lang="en-US" noProof="0" dirty="0"/>
              <a:t>Effluent limitations</a:t>
            </a:r>
          </a:p>
          <a:p>
            <a:r>
              <a:rPr lang="en-US" noProof="0" dirty="0"/>
              <a:t>WWTP Alternatives:</a:t>
            </a:r>
          </a:p>
          <a:p>
            <a:pPr lvl="1"/>
            <a:r>
              <a:rPr lang="en-US" noProof="0" dirty="0"/>
              <a:t>Sequencing Batch Reactor </a:t>
            </a:r>
          </a:p>
          <a:p>
            <a:pPr lvl="1"/>
            <a:r>
              <a:rPr lang="en-US" noProof="0" dirty="0"/>
              <a:t>Membrane Bioreactor (</a:t>
            </a:r>
            <a:r>
              <a:rPr lang="en-US" noProof="0" dirty="0" err="1"/>
              <a:t>Cloacina</a:t>
            </a:r>
            <a:r>
              <a:rPr lang="en-US" noProof="0" dirty="0"/>
              <a:t> MEMPAC-X)</a:t>
            </a:r>
          </a:p>
          <a:p>
            <a:pPr lvl="1"/>
            <a:r>
              <a:rPr lang="en-US" noProof="0" dirty="0"/>
              <a:t>Packed Bed Filter (</a:t>
            </a:r>
            <a:r>
              <a:rPr lang="en-US" noProof="0" dirty="0" err="1"/>
              <a:t>Orenco</a:t>
            </a:r>
            <a:r>
              <a:rPr lang="en-US" noProof="0" dirty="0"/>
              <a:t> </a:t>
            </a:r>
            <a:r>
              <a:rPr lang="en-US" noProof="0" dirty="0" err="1"/>
              <a:t>AdvanTex</a:t>
            </a:r>
            <a:r>
              <a:rPr lang="en-US" noProof="0" dirty="0"/>
              <a:t>)</a:t>
            </a:r>
          </a:p>
          <a:p>
            <a:r>
              <a:rPr lang="en-US" noProof="0" dirty="0"/>
              <a:t>Outfall to South Boulder Creek</a:t>
            </a:r>
          </a:p>
          <a:p>
            <a:endParaRPr lang="en-US" noProof="0" dirty="0"/>
          </a:p>
        </p:txBody>
      </p:sp>
      <p:pic>
        <p:nvPicPr>
          <p:cNvPr id="7" name="Picture 6" descr="Photo of AdvanTex AX-Max Wastewater Treatment System">
            <a:extLst>
              <a:ext uri="{FF2B5EF4-FFF2-40B4-BE49-F238E27FC236}">
                <a16:creationId xmlns:a16="http://schemas.microsoft.com/office/drawing/2014/main" id="{1802E247-C99A-328A-3BEB-000F8DA15179}"/>
              </a:ext>
            </a:extLst>
          </p:cNvPr>
          <p:cNvPicPr>
            <a:picLocks noChangeAspect="1"/>
          </p:cNvPicPr>
          <p:nvPr/>
        </p:nvPicPr>
        <p:blipFill>
          <a:blip r:embed="rId2"/>
          <a:stretch>
            <a:fillRect/>
          </a:stretch>
        </p:blipFill>
        <p:spPr>
          <a:xfrm>
            <a:off x="345363" y="4286084"/>
            <a:ext cx="3487929" cy="1982179"/>
          </a:xfrm>
          <a:prstGeom prst="rect">
            <a:avLst/>
          </a:prstGeom>
        </p:spPr>
      </p:pic>
      <p:pic>
        <p:nvPicPr>
          <p:cNvPr id="2" name="Picture 1" descr="Rendered image of AdvanTex AX-Max Wastewater Treatment System">
            <a:extLst>
              <a:ext uri="{FF2B5EF4-FFF2-40B4-BE49-F238E27FC236}">
                <a16:creationId xmlns:a16="http://schemas.microsoft.com/office/drawing/2014/main" id="{5CA6FCC8-C25F-B8F1-E510-68973CFEAF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88187" y="4322859"/>
            <a:ext cx="2336468" cy="1946868"/>
          </a:xfrm>
          <a:prstGeom prst="rect">
            <a:avLst/>
          </a:prstGeom>
          <a:noFill/>
          <a:ln>
            <a:noFill/>
          </a:ln>
        </p:spPr>
      </p:pic>
      <p:sp>
        <p:nvSpPr>
          <p:cNvPr id="8" name="TextBox 7">
            <a:extLst>
              <a:ext uri="{FF2B5EF4-FFF2-40B4-BE49-F238E27FC236}">
                <a16:creationId xmlns:a16="http://schemas.microsoft.com/office/drawing/2014/main" id="{B519EA88-5B71-52A8-3A0E-092FEAC46D4C}"/>
              </a:ext>
            </a:extLst>
          </p:cNvPr>
          <p:cNvSpPr txBox="1"/>
          <p:nvPr/>
        </p:nvSpPr>
        <p:spPr>
          <a:xfrm>
            <a:off x="906449" y="6368995"/>
            <a:ext cx="5852160" cy="369332"/>
          </a:xfrm>
          <a:prstGeom prst="rect">
            <a:avLst/>
          </a:prstGeom>
          <a:noFill/>
        </p:spPr>
        <p:txBody>
          <a:bodyPr wrap="square" rtlCol="0">
            <a:spAutoFit/>
          </a:bodyPr>
          <a:lstStyle/>
          <a:p>
            <a:r>
              <a:rPr lang="en-US" i="1" noProof="0" dirty="0"/>
              <a:t>Example </a:t>
            </a:r>
            <a:r>
              <a:rPr lang="en-US" i="1" noProof="0" dirty="0" err="1"/>
              <a:t>AdvanTex</a:t>
            </a:r>
            <a:r>
              <a:rPr lang="en-US" i="1" noProof="0" dirty="0"/>
              <a:t> installations from </a:t>
            </a:r>
            <a:r>
              <a:rPr lang="en-US" i="1" noProof="0" dirty="0" err="1"/>
              <a:t>Orenco’s</a:t>
            </a:r>
            <a:r>
              <a:rPr lang="en-US" i="1" noProof="0" dirty="0"/>
              <a:t> website</a:t>
            </a:r>
          </a:p>
        </p:txBody>
      </p:sp>
      <p:pic>
        <p:nvPicPr>
          <p:cNvPr id="4" name="Picture 3" descr="Aerial image of the optimal location for the WWTP, which is on the east side of Highway 119, on the north side of Main Street adjacent to the railroad crossing.">
            <a:extLst>
              <a:ext uri="{FF2B5EF4-FFF2-40B4-BE49-F238E27FC236}">
                <a16:creationId xmlns:a16="http://schemas.microsoft.com/office/drawing/2014/main" id="{8339E8C8-BB3B-D3F5-7062-EF004AC6F4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36947" y="923388"/>
            <a:ext cx="4793128" cy="5838104"/>
          </a:xfrm>
          <a:prstGeom prst="rect">
            <a:avLst/>
          </a:prstGeom>
        </p:spPr>
      </p:pic>
    </p:spTree>
    <p:extLst>
      <p:ext uri="{BB962C8B-B14F-4D97-AF65-F5344CB8AC3E}">
        <p14:creationId xmlns:p14="http://schemas.microsoft.com/office/powerpoint/2010/main" val="2997309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65F54-E948-8F8B-3AEC-67E0D653893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B9FA01A-4A45-8C8B-4644-D23147FF7CB8}"/>
              </a:ext>
            </a:extLst>
          </p:cNvPr>
          <p:cNvSpPr txBox="1">
            <a:spLocks noGrp="1"/>
          </p:cNvSpPr>
          <p:nvPr>
            <p:ph type="title" idx="4294967295"/>
          </p:nvPr>
        </p:nvSpPr>
        <p:spPr>
          <a:xfrm>
            <a:off x="80568" y="0"/>
            <a:ext cx="10034981" cy="765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3800" kern="1200" cap="all" baseline="0">
                <a:solidFill>
                  <a:schemeClr val="tx1"/>
                </a:solidFill>
                <a:latin typeface="Frutiger LT Pro 55 Roman" panose="020B0602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0" i="0" u="none" strike="noStrike" kern="1200" cap="all" spc="0" normalizeH="0" baseline="0" noProof="0" dirty="0">
                <a:ln>
                  <a:noFill/>
                </a:ln>
                <a:solidFill>
                  <a:schemeClr val="bg1"/>
                </a:solidFill>
                <a:effectLst>
                  <a:outerShdw blurRad="38100" dist="38100" dir="2700000" algn="tl">
                    <a:srgbClr val="000000">
                      <a:alpha val="43137"/>
                    </a:srgbClr>
                  </a:outerShdw>
                </a:effectLst>
                <a:uLnTx/>
                <a:uFillTx/>
                <a:latin typeface="Frutiger LT Pro 55 Roman" panose="020B0602020204020204" pitchFamily="34" charset="0"/>
                <a:ea typeface="+mj-ea"/>
                <a:cs typeface="+mj-cs"/>
              </a:rPr>
              <a:t>Water Distribution / Wastewater Collection – Zone 1 </a:t>
            </a:r>
          </a:p>
        </p:txBody>
      </p:sp>
      <p:sp>
        <p:nvSpPr>
          <p:cNvPr id="6" name="Content Placeholder 5">
            <a:extLst>
              <a:ext uri="{FF2B5EF4-FFF2-40B4-BE49-F238E27FC236}">
                <a16:creationId xmlns:a16="http://schemas.microsoft.com/office/drawing/2014/main" id="{2087C25F-198A-EA14-4378-74F6B6EB5DCA}"/>
              </a:ext>
            </a:extLst>
          </p:cNvPr>
          <p:cNvSpPr>
            <a:spLocks noGrp="1"/>
          </p:cNvSpPr>
          <p:nvPr>
            <p:ph idx="1"/>
          </p:nvPr>
        </p:nvSpPr>
        <p:spPr>
          <a:xfrm>
            <a:off x="436983" y="1016876"/>
            <a:ext cx="3830217" cy="5607956"/>
          </a:xfrm>
        </p:spPr>
        <p:txBody>
          <a:bodyPr>
            <a:normAutofit lnSpcReduction="10000"/>
          </a:bodyPr>
          <a:lstStyle/>
          <a:p>
            <a:r>
              <a:rPr lang="en-US" noProof="0" dirty="0"/>
              <a:t>Zone 1 Water Distribution</a:t>
            </a:r>
          </a:p>
          <a:p>
            <a:pPr lvl="1"/>
            <a:r>
              <a:rPr lang="en-US" noProof="0" dirty="0"/>
              <a:t>7,500 LF of water main (4-inch PVC C900)</a:t>
            </a:r>
          </a:p>
          <a:p>
            <a:pPr lvl="1"/>
            <a:r>
              <a:rPr lang="en-US" noProof="0" dirty="0"/>
              <a:t>107 Active Parcels &amp; service assemblies </a:t>
            </a:r>
          </a:p>
          <a:p>
            <a:endParaRPr lang="en-US" noProof="0" dirty="0"/>
          </a:p>
          <a:p>
            <a:r>
              <a:rPr lang="en-US" noProof="0" dirty="0"/>
              <a:t>Zone 1 Wastewater Collection </a:t>
            </a:r>
          </a:p>
          <a:p>
            <a:pPr lvl="1"/>
            <a:r>
              <a:rPr lang="en-US" noProof="0" dirty="0"/>
              <a:t>5,700 LF of gravity sewer (8-inch SDR 35 PVC)</a:t>
            </a:r>
          </a:p>
          <a:p>
            <a:pPr lvl="1"/>
            <a:r>
              <a:rPr lang="en-US" noProof="0" dirty="0"/>
              <a:t>500 LF of force main (4-inch HDPE and 1 lift station)</a:t>
            </a:r>
          </a:p>
          <a:p>
            <a:pPr lvl="1"/>
            <a:r>
              <a:rPr lang="en-US" noProof="0" dirty="0"/>
              <a:t>25 Manholes</a:t>
            </a:r>
          </a:p>
          <a:p>
            <a:pPr lvl="1"/>
            <a:endParaRPr lang="en-US" noProof="0" dirty="0"/>
          </a:p>
        </p:txBody>
      </p:sp>
      <p:pic>
        <p:nvPicPr>
          <p:cNvPr id="4" name="Picture 3" descr="This is a map of the Zone 1 area of Rollinsville with aerial imagery. North is facing up. WTP is shown north of Tolland Road, on the east side of the County Public Works Building. WWTP is shown east of Highway 119, on the north side of Main Street adjacent to where main street curves to cross the train tracks. A lift station is shown just south of Tolland Road &amp; Second Avenue with a forcemain extending east from the lift station and across Highway 119. Fire protection cisterns are shown just northwest of the County Public Works building and on the north side of Assay Office Road, east of the post office. Water mains and gravity sewer mains are shown for the area roughly bound by High Street, Assay Office Road, and the train tracks.">
            <a:extLst>
              <a:ext uri="{FF2B5EF4-FFF2-40B4-BE49-F238E27FC236}">
                <a16:creationId xmlns:a16="http://schemas.microsoft.com/office/drawing/2014/main" id="{C278F0AB-32D6-BA09-721E-FBC22985D330}"/>
              </a:ext>
            </a:extLst>
          </p:cNvPr>
          <p:cNvPicPr>
            <a:picLocks noChangeAspect="1"/>
          </p:cNvPicPr>
          <p:nvPr/>
        </p:nvPicPr>
        <p:blipFill>
          <a:blip r:embed="rId2">
            <a:extLst>
              <a:ext uri="{28A0092B-C50C-407E-A947-70E740481C1C}">
                <a14:useLocalDpi xmlns:a14="http://schemas.microsoft.com/office/drawing/2010/main" val="0"/>
              </a:ext>
            </a:extLst>
          </a:blip>
          <a:srcRect l="2514" t="3330" r="3146" b="12162"/>
          <a:stretch>
            <a:fillRect/>
          </a:stretch>
        </p:blipFill>
        <p:spPr>
          <a:xfrm>
            <a:off x="4267200" y="1134228"/>
            <a:ext cx="7932220" cy="5490604"/>
          </a:xfrm>
          <a:prstGeom prst="rect">
            <a:avLst/>
          </a:prstGeom>
        </p:spPr>
      </p:pic>
    </p:spTree>
    <p:extLst>
      <p:ext uri="{BB962C8B-B14F-4D97-AF65-F5344CB8AC3E}">
        <p14:creationId xmlns:p14="http://schemas.microsoft.com/office/powerpoint/2010/main" val="1478575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15BAFE-6E3B-D131-0B62-4033DD48FF80}"/>
              </a:ext>
            </a:extLst>
          </p:cNvPr>
          <p:cNvSpPr txBox="1">
            <a:spLocks noGrp="1"/>
          </p:cNvSpPr>
          <p:nvPr>
            <p:ph type="title" idx="4294967295"/>
          </p:nvPr>
        </p:nvSpPr>
        <p:spPr>
          <a:xfrm>
            <a:off x="320251" y="8260"/>
            <a:ext cx="8176768" cy="9411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3800" kern="1200" cap="all" baseline="0">
                <a:solidFill>
                  <a:schemeClr val="tx1"/>
                </a:solidFill>
                <a:latin typeface="Frutiger LT Pro 55 Roman" panose="020B0602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0" i="0" u="none" strike="noStrike" kern="1200" cap="all" spc="0" normalizeH="0" baseline="0" noProof="0" dirty="0">
                <a:ln>
                  <a:noFill/>
                </a:ln>
                <a:solidFill>
                  <a:schemeClr val="bg1"/>
                </a:solidFill>
                <a:effectLst>
                  <a:outerShdw blurRad="38100" dist="38100" dir="2700000" algn="tl">
                    <a:srgbClr val="000000">
                      <a:alpha val="43137"/>
                    </a:srgbClr>
                  </a:outerShdw>
                </a:effectLst>
                <a:uLnTx/>
                <a:uFillTx/>
                <a:latin typeface="Frutiger LT Pro 55 Roman" panose="020B0602020204020204" pitchFamily="34" charset="0"/>
                <a:ea typeface="+mj-ea"/>
                <a:cs typeface="+mj-cs"/>
              </a:rPr>
              <a:t>Overall phase 1 civil site improvements</a:t>
            </a:r>
          </a:p>
        </p:txBody>
      </p:sp>
      <p:sp>
        <p:nvSpPr>
          <p:cNvPr id="3" name="Content Placeholder 2">
            <a:extLst>
              <a:ext uri="{FF2B5EF4-FFF2-40B4-BE49-F238E27FC236}">
                <a16:creationId xmlns:a16="http://schemas.microsoft.com/office/drawing/2014/main" id="{7AC91DDE-57CD-526C-A28F-43F42FB66511}"/>
              </a:ext>
            </a:extLst>
          </p:cNvPr>
          <p:cNvSpPr>
            <a:spLocks noGrp="1"/>
          </p:cNvSpPr>
          <p:nvPr>
            <p:ph idx="1"/>
          </p:nvPr>
        </p:nvSpPr>
        <p:spPr>
          <a:xfrm>
            <a:off x="320252" y="1186565"/>
            <a:ext cx="2811137" cy="3100763"/>
          </a:xfrm>
        </p:spPr>
        <p:txBody>
          <a:bodyPr/>
          <a:lstStyle/>
          <a:p>
            <a:r>
              <a:rPr lang="en-US" noProof="0" dirty="0"/>
              <a:t>Rail station</a:t>
            </a:r>
          </a:p>
          <a:p>
            <a:r>
              <a:rPr lang="en-US" noProof="0" dirty="0"/>
              <a:t>Roadway and Parking</a:t>
            </a:r>
          </a:p>
          <a:p>
            <a:r>
              <a:rPr lang="en-US" noProof="0" dirty="0"/>
              <a:t>Stormwater</a:t>
            </a:r>
          </a:p>
          <a:p>
            <a:r>
              <a:rPr lang="en-US" noProof="0" dirty="0"/>
              <a:t>Pedestrian Crossing</a:t>
            </a:r>
          </a:p>
        </p:txBody>
      </p:sp>
      <p:pic>
        <p:nvPicPr>
          <p:cNvPr id="9" name="Picture 8" descr="This is a map of the Zone 1 service area of Rollinsville with overall phase 1 civil site improvements. Phase 1a parking (asphalt and concrete) is shown on the north and south sides of Tolland Road adjacent to the County Public Works building. Phase 1a roadway pavement (asphalt and concrete) and stormwater improvements are shown on Tolland Road and Main Street between Murphy's Garage and the post office (excluding the Highway 119) right of way. Phase 1a roadway &amp; stormwater improvements are shown in Main Street between the post office and the proposed WWTP. Phase 1b parking (asphalt and concrete) is shown on the north and south sides of Tolland Road between Murphy's Garage and 79 Tolland Road (excluding the area adjacent to the Public Works building. Phase 1b stormwater improvement is shown in Main Street between Rollinsville Auto and the WWTP.">
            <a:extLst>
              <a:ext uri="{FF2B5EF4-FFF2-40B4-BE49-F238E27FC236}">
                <a16:creationId xmlns:a16="http://schemas.microsoft.com/office/drawing/2014/main" id="{E420C47B-3C7E-D50E-17BC-17FAFA4127D2}"/>
              </a:ext>
            </a:extLst>
          </p:cNvPr>
          <p:cNvPicPr>
            <a:picLocks noChangeAspect="1"/>
          </p:cNvPicPr>
          <p:nvPr/>
        </p:nvPicPr>
        <p:blipFill>
          <a:blip r:embed="rId2">
            <a:extLst>
              <a:ext uri="{28A0092B-C50C-407E-A947-70E740481C1C}">
                <a14:useLocalDpi xmlns:a14="http://schemas.microsoft.com/office/drawing/2010/main" val="0"/>
              </a:ext>
            </a:extLst>
          </a:blip>
          <a:srcRect l="2794" t="4014" r="2523" b="12524"/>
          <a:stretch>
            <a:fillRect/>
          </a:stretch>
        </p:blipFill>
        <p:spPr>
          <a:xfrm>
            <a:off x="3550150" y="971544"/>
            <a:ext cx="8641850" cy="5886456"/>
          </a:xfrm>
          <a:prstGeom prst="rect">
            <a:avLst/>
          </a:prstGeom>
        </p:spPr>
      </p:pic>
    </p:spTree>
    <p:extLst>
      <p:ext uri="{BB962C8B-B14F-4D97-AF65-F5344CB8AC3E}">
        <p14:creationId xmlns:p14="http://schemas.microsoft.com/office/powerpoint/2010/main" val="1798594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E2D16B-61FE-55F4-5D90-0D926BB3C292}"/>
              </a:ext>
            </a:extLst>
          </p:cNvPr>
          <p:cNvSpPr txBox="1">
            <a:spLocks noGrp="1"/>
          </p:cNvSpPr>
          <p:nvPr>
            <p:ph type="title" idx="4294967295"/>
          </p:nvPr>
        </p:nvSpPr>
        <p:spPr>
          <a:xfrm>
            <a:off x="320251" y="8260"/>
            <a:ext cx="8176768" cy="9411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3800" kern="1200" cap="all" baseline="0">
                <a:solidFill>
                  <a:schemeClr val="tx1"/>
                </a:solidFill>
                <a:latin typeface="Frutiger LT Pro 55 Roman" panose="020B0602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0" i="0" u="none" strike="noStrike" kern="1200" cap="all" spc="0" normalizeH="0" baseline="0" noProof="0" dirty="0">
                <a:ln>
                  <a:noFill/>
                </a:ln>
                <a:solidFill>
                  <a:schemeClr val="bg1"/>
                </a:solidFill>
                <a:effectLst>
                  <a:outerShdw blurRad="38100" dist="38100" dir="2700000" algn="tl">
                    <a:srgbClr val="000000">
                      <a:alpha val="43137"/>
                    </a:srgbClr>
                  </a:outerShdw>
                </a:effectLst>
                <a:uLnTx/>
                <a:uFillTx/>
                <a:latin typeface="Frutiger LT Pro 55 Roman" panose="020B0602020204020204" pitchFamily="34" charset="0"/>
                <a:ea typeface="+mj-ea"/>
                <a:cs typeface="+mj-cs"/>
              </a:rPr>
              <a:t>Stormwater concept overall</a:t>
            </a:r>
          </a:p>
        </p:txBody>
      </p:sp>
      <p:grpSp>
        <p:nvGrpSpPr>
          <p:cNvPr id="5" name="Group 4" descr="Snapshot from report figures 14 and 15 showing the layout of the proposed stormwater improvements on Tolland Road and Main Street. Improvements primarily consist of a hydrodynamic separator on Main street between the WWTP and Rollinsville Auto and the removal and replacement of several culverts, inlets, outfalls, and storm pipes throughout the Phase 1 improvements area.">
            <a:extLst>
              <a:ext uri="{FF2B5EF4-FFF2-40B4-BE49-F238E27FC236}">
                <a16:creationId xmlns:a16="http://schemas.microsoft.com/office/drawing/2014/main" id="{98D347B3-D065-18D4-CFA9-68C1047152A9}"/>
              </a:ext>
              <a:ext uri="{C183D7F6-B498-43B3-948B-1728B52AA6E4}">
                <adec:decorative xmlns:adec="http://schemas.microsoft.com/office/drawing/2017/decorative" val="0"/>
              </a:ext>
            </a:extLst>
          </p:cNvPr>
          <p:cNvGrpSpPr/>
          <p:nvPr/>
        </p:nvGrpSpPr>
        <p:grpSpPr>
          <a:xfrm>
            <a:off x="-20755" y="949419"/>
            <a:ext cx="12192001" cy="5185717"/>
            <a:chOff x="-20755" y="949419"/>
            <a:chExt cx="12192001" cy="5185717"/>
          </a:xfrm>
        </p:grpSpPr>
        <p:pic>
          <p:nvPicPr>
            <p:cNvPr id="8" name="Picture 7">
              <a:extLst>
                <a:ext uri="{FF2B5EF4-FFF2-40B4-BE49-F238E27FC236}">
                  <a16:creationId xmlns:a16="http://schemas.microsoft.com/office/drawing/2014/main" id="{380B0387-EA87-2479-83CE-2AB372BB24B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949419"/>
              <a:ext cx="6828035" cy="3840770"/>
            </a:xfrm>
            <a:prstGeom prst="rect">
              <a:avLst/>
            </a:prstGeom>
          </p:spPr>
        </p:pic>
        <p:pic>
          <p:nvPicPr>
            <p:cNvPr id="10" name="Picture 9">
              <a:extLst>
                <a:ext uri="{FF2B5EF4-FFF2-40B4-BE49-F238E27FC236}">
                  <a16:creationId xmlns:a16="http://schemas.microsoft.com/office/drawing/2014/main" id="{426A6060-852A-7944-20CA-3C0429D2223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28035" y="2257839"/>
              <a:ext cx="5343211" cy="3877297"/>
            </a:xfrm>
            <a:prstGeom prst="rect">
              <a:avLst/>
            </a:prstGeom>
          </p:spPr>
        </p:pic>
        <p:sp>
          <p:nvSpPr>
            <p:cNvPr id="7" name="Rectangle 6">
              <a:extLst>
                <a:ext uri="{FF2B5EF4-FFF2-40B4-BE49-F238E27FC236}">
                  <a16:creationId xmlns:a16="http://schemas.microsoft.com/office/drawing/2014/main" id="{FE53EF3F-CE4A-A89C-19A0-6F349AF4D7C2}"/>
                </a:ext>
                <a:ext uri="{C183D7F6-B498-43B3-948B-1728B52AA6E4}">
                  <adec:decorative xmlns:adec="http://schemas.microsoft.com/office/drawing/2017/decorative" val="1"/>
                </a:ext>
              </a:extLst>
            </p:cNvPr>
            <p:cNvSpPr/>
            <p:nvPr/>
          </p:nvSpPr>
          <p:spPr>
            <a:xfrm>
              <a:off x="-20755" y="3750197"/>
              <a:ext cx="4025596" cy="10991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 name="Content Placeholder 2">
            <a:extLst>
              <a:ext uri="{FF2B5EF4-FFF2-40B4-BE49-F238E27FC236}">
                <a16:creationId xmlns:a16="http://schemas.microsoft.com/office/drawing/2014/main" id="{21C1874B-5191-7D17-2DD4-DCD102082987}"/>
              </a:ext>
            </a:extLst>
          </p:cNvPr>
          <p:cNvSpPr>
            <a:spLocks noGrp="1"/>
          </p:cNvSpPr>
          <p:nvPr>
            <p:ph idx="1"/>
          </p:nvPr>
        </p:nvSpPr>
        <p:spPr>
          <a:xfrm>
            <a:off x="-10378" y="3860505"/>
            <a:ext cx="4247909" cy="2904898"/>
          </a:xfrm>
        </p:spPr>
        <p:txBody>
          <a:bodyPr>
            <a:normAutofit fontScale="85000" lnSpcReduction="20000"/>
          </a:bodyPr>
          <a:lstStyle/>
          <a:p>
            <a:r>
              <a:rPr lang="en-US" sz="3800" noProof="0" dirty="0"/>
              <a:t>Stormwater crossing upgrades</a:t>
            </a:r>
          </a:p>
          <a:p>
            <a:r>
              <a:rPr lang="en-US" sz="3800" noProof="0" dirty="0"/>
              <a:t>Water quality treatment</a:t>
            </a:r>
          </a:p>
          <a:p>
            <a:r>
              <a:rPr lang="en-US" sz="3800" noProof="0" dirty="0"/>
              <a:t>Outfall erosion control</a:t>
            </a:r>
          </a:p>
          <a:p>
            <a:r>
              <a:rPr lang="en-US" sz="3800" noProof="0" dirty="0"/>
              <a:t>Roadside ditches and swales</a:t>
            </a:r>
          </a:p>
          <a:p>
            <a:pPr marL="0" indent="0">
              <a:buNone/>
            </a:pPr>
            <a:endParaRPr lang="en-US" noProof="0" dirty="0"/>
          </a:p>
        </p:txBody>
      </p:sp>
      <p:pic>
        <p:nvPicPr>
          <p:cNvPr id="1028" name="Picture 4" descr="Screening, Oil &amp; Grit Removal Chambers | Pipelife">
            <a:extLst>
              <a:ext uri="{FF2B5EF4-FFF2-40B4-BE49-F238E27FC236}">
                <a16:creationId xmlns:a16="http://schemas.microsoft.com/office/drawing/2014/main" id="{C1877FAA-0915-A452-D939-1809210384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896" r="22087" b="13817"/>
          <a:stretch>
            <a:fillRect/>
          </a:stretch>
        </p:blipFill>
        <p:spPr bwMode="auto">
          <a:xfrm>
            <a:off x="6827284" y="949419"/>
            <a:ext cx="2672356" cy="165541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descr="Schematic of hydrodynamic separator with text title">
            <a:extLst>
              <a:ext uri="{FF2B5EF4-FFF2-40B4-BE49-F238E27FC236}">
                <a16:creationId xmlns:a16="http://schemas.microsoft.com/office/drawing/2014/main" id="{F178CE1C-F997-B3B0-70E8-BD5C363E034F}"/>
              </a:ext>
            </a:extLst>
          </p:cNvPr>
          <p:cNvGrpSpPr/>
          <p:nvPr/>
        </p:nvGrpSpPr>
        <p:grpSpPr>
          <a:xfrm>
            <a:off x="9499640" y="874770"/>
            <a:ext cx="2579828" cy="2596167"/>
            <a:chOff x="9499640" y="874770"/>
            <a:chExt cx="2579828" cy="2596167"/>
          </a:xfrm>
        </p:grpSpPr>
        <p:pic>
          <p:nvPicPr>
            <p:cNvPr id="1026" name="Picture 2" descr="Illustrated schematic of hydrodynamic separator">
              <a:extLst>
                <a:ext uri="{FF2B5EF4-FFF2-40B4-BE49-F238E27FC236}">
                  <a16:creationId xmlns:a16="http://schemas.microsoft.com/office/drawing/2014/main" id="{8A1E93B3-A0D6-9CBB-B0E2-182DF039E7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9640" y="949419"/>
              <a:ext cx="2521518" cy="25215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D5EFECC-85F3-4152-936C-0C9E9CFC3E2D}"/>
                </a:ext>
              </a:extLst>
            </p:cNvPr>
            <p:cNvSpPr txBox="1"/>
            <p:nvPr/>
          </p:nvSpPr>
          <p:spPr>
            <a:xfrm>
              <a:off x="9672171" y="874770"/>
              <a:ext cx="2407297" cy="338554"/>
            </a:xfrm>
            <a:prstGeom prst="rect">
              <a:avLst/>
            </a:prstGeom>
            <a:noFill/>
          </p:spPr>
          <p:txBody>
            <a:bodyPr wrap="square">
              <a:spAutoFit/>
            </a:bodyPr>
            <a:lstStyle/>
            <a:p>
              <a:r>
                <a:rPr lang="en-US" sz="1600" noProof="0" dirty="0"/>
                <a:t>Hydrodynamic Separator</a:t>
              </a:r>
            </a:p>
          </p:txBody>
        </p:sp>
      </p:grpSp>
      <p:pic>
        <p:nvPicPr>
          <p:cNvPr id="4" name="Picture 3" descr="Illustrated example cross-section of a road showing the grade sloping evenly away from the high point of the crown across the full road width and a ditch on one side">
            <a:extLst>
              <a:ext uri="{FF2B5EF4-FFF2-40B4-BE49-F238E27FC236}">
                <a16:creationId xmlns:a16="http://schemas.microsoft.com/office/drawing/2014/main" id="{01752558-655B-7F86-FA54-05581DB7C6DC}"/>
              </a:ext>
            </a:extLst>
          </p:cNvPr>
          <p:cNvPicPr>
            <a:picLocks noChangeAspect="1"/>
          </p:cNvPicPr>
          <p:nvPr/>
        </p:nvPicPr>
        <p:blipFill>
          <a:blip r:embed="rId6"/>
          <a:stretch>
            <a:fillRect/>
          </a:stretch>
        </p:blipFill>
        <p:spPr>
          <a:xfrm>
            <a:off x="4247909" y="4790189"/>
            <a:ext cx="3939252" cy="1344948"/>
          </a:xfrm>
          <a:prstGeom prst="rect">
            <a:avLst/>
          </a:prstGeom>
        </p:spPr>
      </p:pic>
    </p:spTree>
    <p:extLst>
      <p:ext uri="{BB962C8B-B14F-4D97-AF65-F5344CB8AC3E}">
        <p14:creationId xmlns:p14="http://schemas.microsoft.com/office/powerpoint/2010/main" val="2791871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30EF630-A019-E912-BFC4-2E69FB700ACF}"/>
              </a:ext>
            </a:extLst>
          </p:cNvPr>
          <p:cNvSpPr txBox="1">
            <a:spLocks noGrp="1"/>
          </p:cNvSpPr>
          <p:nvPr>
            <p:ph type="title" idx="4294967295"/>
          </p:nvPr>
        </p:nvSpPr>
        <p:spPr>
          <a:xfrm>
            <a:off x="320251" y="8260"/>
            <a:ext cx="8176768" cy="9411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3800" kern="1200" cap="all" baseline="0">
                <a:solidFill>
                  <a:schemeClr val="tx1"/>
                </a:solidFill>
                <a:latin typeface="Frutiger LT Pro 55 Roman" panose="020B0602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0" i="0" u="none" strike="noStrike" kern="1200" cap="all" spc="0" normalizeH="0" baseline="0" noProof="0" dirty="0">
                <a:ln>
                  <a:noFill/>
                </a:ln>
                <a:solidFill>
                  <a:schemeClr val="bg1"/>
                </a:solidFill>
                <a:effectLst>
                  <a:outerShdw blurRad="38100" dist="38100" dir="2700000" algn="tl">
                    <a:srgbClr val="000000">
                      <a:alpha val="43137"/>
                    </a:srgbClr>
                  </a:outerShdw>
                </a:effectLst>
                <a:uLnTx/>
                <a:uFillTx/>
                <a:latin typeface="Frutiger LT Pro 55 Roman" panose="020B0602020204020204" pitchFamily="34" charset="0"/>
                <a:ea typeface="+mj-ea"/>
                <a:cs typeface="+mj-cs"/>
              </a:rPr>
              <a:t>Transportation concept Tolland Rd</a:t>
            </a:r>
          </a:p>
        </p:txBody>
      </p:sp>
      <p:sp>
        <p:nvSpPr>
          <p:cNvPr id="17" name="Content Placeholder 2">
            <a:extLst>
              <a:ext uri="{FF2B5EF4-FFF2-40B4-BE49-F238E27FC236}">
                <a16:creationId xmlns:a16="http://schemas.microsoft.com/office/drawing/2014/main" id="{4CD5CE27-E83C-095B-D801-5BA5B02180F1}"/>
              </a:ext>
            </a:extLst>
          </p:cNvPr>
          <p:cNvSpPr>
            <a:spLocks noGrp="1"/>
          </p:cNvSpPr>
          <p:nvPr>
            <p:ph idx="1"/>
          </p:nvPr>
        </p:nvSpPr>
        <p:spPr>
          <a:xfrm>
            <a:off x="0" y="1235406"/>
            <a:ext cx="3778371" cy="3425810"/>
          </a:xfrm>
        </p:spPr>
        <p:txBody>
          <a:bodyPr>
            <a:normAutofit/>
          </a:bodyPr>
          <a:lstStyle/>
          <a:p>
            <a:r>
              <a:rPr lang="en-US" sz="2400" noProof="0" dirty="0"/>
              <a:t>Rail station platform</a:t>
            </a:r>
          </a:p>
          <a:p>
            <a:pPr lvl="1"/>
            <a:r>
              <a:rPr lang="en-US" noProof="0" dirty="0"/>
              <a:t>ADA access, ramps, depot</a:t>
            </a:r>
          </a:p>
          <a:p>
            <a:r>
              <a:rPr lang="en-US" sz="2400" noProof="0" dirty="0"/>
              <a:t>Parking </a:t>
            </a:r>
          </a:p>
          <a:p>
            <a:pPr lvl="1"/>
            <a:r>
              <a:rPr lang="en-US" noProof="0" dirty="0"/>
              <a:t>Head-in vs angled</a:t>
            </a:r>
          </a:p>
          <a:p>
            <a:r>
              <a:rPr lang="en-US" sz="2400" noProof="0" dirty="0"/>
              <a:t>Sidewalks, traffic calming</a:t>
            </a:r>
          </a:p>
          <a:p>
            <a:r>
              <a:rPr lang="en-US" sz="2400" noProof="0" dirty="0"/>
              <a:t>County facility access</a:t>
            </a:r>
          </a:p>
        </p:txBody>
      </p:sp>
      <p:pic>
        <p:nvPicPr>
          <p:cNvPr id="9" name="Picture 8" descr="Snapshot from the Transportation Concept Plan (report figure 18) showing the civil site improvements in Tolland Road.">
            <a:extLst>
              <a:ext uri="{FF2B5EF4-FFF2-40B4-BE49-F238E27FC236}">
                <a16:creationId xmlns:a16="http://schemas.microsoft.com/office/drawing/2014/main" id="{E61E5263-EB71-CFFF-5904-A7AFCE1451CE}"/>
              </a:ext>
            </a:extLst>
          </p:cNvPr>
          <p:cNvPicPr>
            <a:picLocks noChangeAspect="1"/>
          </p:cNvPicPr>
          <p:nvPr/>
        </p:nvPicPr>
        <p:blipFill>
          <a:blip r:embed="rId2"/>
          <a:stretch>
            <a:fillRect/>
          </a:stretch>
        </p:blipFill>
        <p:spPr>
          <a:xfrm>
            <a:off x="3778370" y="949421"/>
            <a:ext cx="8413630" cy="3997781"/>
          </a:xfrm>
          <a:prstGeom prst="rect">
            <a:avLst/>
          </a:prstGeom>
        </p:spPr>
      </p:pic>
      <p:pic>
        <p:nvPicPr>
          <p:cNvPr id="16" name="Picture 15" descr="Example photo of angled parking on the side of a road">
            <a:extLst>
              <a:ext uri="{FF2B5EF4-FFF2-40B4-BE49-F238E27FC236}">
                <a16:creationId xmlns:a16="http://schemas.microsoft.com/office/drawing/2014/main" id="{8CA32E2A-14C3-1C3A-B522-860DB32ACC96}"/>
              </a:ext>
            </a:extLst>
          </p:cNvPr>
          <p:cNvPicPr>
            <a:picLocks noChangeAspect="1"/>
          </p:cNvPicPr>
          <p:nvPr/>
        </p:nvPicPr>
        <p:blipFill>
          <a:blip r:embed="rId3"/>
          <a:stretch>
            <a:fillRect/>
          </a:stretch>
        </p:blipFill>
        <p:spPr>
          <a:xfrm>
            <a:off x="143220" y="4482906"/>
            <a:ext cx="4985174" cy="2200353"/>
          </a:xfrm>
          <a:prstGeom prst="rect">
            <a:avLst/>
          </a:prstGeom>
        </p:spPr>
      </p:pic>
      <p:pic>
        <p:nvPicPr>
          <p:cNvPr id="19" name="Picture 18" descr="Graphic of three step guide to reverse angle parking">
            <a:extLst>
              <a:ext uri="{FF2B5EF4-FFF2-40B4-BE49-F238E27FC236}">
                <a16:creationId xmlns:a16="http://schemas.microsoft.com/office/drawing/2014/main" id="{E5AF0BBB-B436-0DAA-22E5-7A1D185DB571}"/>
              </a:ext>
            </a:extLst>
          </p:cNvPr>
          <p:cNvPicPr>
            <a:picLocks noChangeAspect="1"/>
          </p:cNvPicPr>
          <p:nvPr/>
        </p:nvPicPr>
        <p:blipFill>
          <a:blip r:embed="rId4"/>
          <a:stretch>
            <a:fillRect/>
          </a:stretch>
        </p:blipFill>
        <p:spPr>
          <a:xfrm>
            <a:off x="5398687" y="4532769"/>
            <a:ext cx="3420400" cy="2232588"/>
          </a:xfrm>
          <a:prstGeom prst="rect">
            <a:avLst/>
          </a:prstGeom>
        </p:spPr>
      </p:pic>
      <p:pic>
        <p:nvPicPr>
          <p:cNvPr id="15" name="Picture 14" descr="Example cross-section design of a pan and attached walk with mountable curb option">
            <a:extLst>
              <a:ext uri="{FF2B5EF4-FFF2-40B4-BE49-F238E27FC236}">
                <a16:creationId xmlns:a16="http://schemas.microsoft.com/office/drawing/2014/main" id="{58D3AD1F-F4A8-C238-B3B8-6D1544CCA97A}"/>
              </a:ext>
            </a:extLst>
          </p:cNvPr>
          <p:cNvPicPr>
            <a:picLocks noChangeAspect="1"/>
          </p:cNvPicPr>
          <p:nvPr/>
        </p:nvPicPr>
        <p:blipFill>
          <a:blip r:embed="rId5"/>
          <a:stretch>
            <a:fillRect/>
          </a:stretch>
        </p:blipFill>
        <p:spPr>
          <a:xfrm>
            <a:off x="8998072" y="4677048"/>
            <a:ext cx="2923634" cy="2088309"/>
          </a:xfrm>
          <a:prstGeom prst="rect">
            <a:avLst/>
          </a:prstGeom>
        </p:spPr>
      </p:pic>
    </p:spTree>
    <p:extLst>
      <p:ext uri="{BB962C8B-B14F-4D97-AF65-F5344CB8AC3E}">
        <p14:creationId xmlns:p14="http://schemas.microsoft.com/office/powerpoint/2010/main" val="955767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64F332D-CA6A-78CC-5937-6B9F945982FD}"/>
              </a:ext>
            </a:extLst>
          </p:cNvPr>
          <p:cNvSpPr txBox="1">
            <a:spLocks noGrp="1"/>
          </p:cNvSpPr>
          <p:nvPr>
            <p:ph type="title" idx="4294967295"/>
          </p:nvPr>
        </p:nvSpPr>
        <p:spPr>
          <a:xfrm>
            <a:off x="320250" y="8260"/>
            <a:ext cx="10031447" cy="9411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3800" kern="1200" cap="all" baseline="0">
                <a:solidFill>
                  <a:schemeClr val="tx1"/>
                </a:solidFill>
                <a:latin typeface="Frutiger LT Pro 55 Roman" panose="020B0602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0" i="0" u="none" strike="noStrike" kern="1200" cap="all" spc="0" normalizeH="0" baseline="0" noProof="0" dirty="0">
                <a:ln>
                  <a:noFill/>
                </a:ln>
                <a:solidFill>
                  <a:schemeClr val="bg1"/>
                </a:solidFill>
                <a:effectLst>
                  <a:outerShdw blurRad="38100" dist="38100" dir="2700000" algn="tl">
                    <a:srgbClr val="000000">
                      <a:alpha val="43137"/>
                    </a:srgbClr>
                  </a:outerShdw>
                </a:effectLst>
                <a:uLnTx/>
                <a:uFillTx/>
                <a:latin typeface="Frutiger LT Pro 55 Roman" panose="020B0602020204020204" pitchFamily="34" charset="0"/>
                <a:ea typeface="+mj-ea"/>
                <a:cs typeface="+mj-cs"/>
              </a:rPr>
              <a:t>Transportation concept Crossing and Main St</a:t>
            </a:r>
          </a:p>
        </p:txBody>
      </p:sp>
      <p:sp>
        <p:nvSpPr>
          <p:cNvPr id="3" name="Content Placeholder 2">
            <a:extLst>
              <a:ext uri="{FF2B5EF4-FFF2-40B4-BE49-F238E27FC236}">
                <a16:creationId xmlns:a16="http://schemas.microsoft.com/office/drawing/2014/main" id="{6E937633-257F-971A-880A-427827B0D77B}"/>
              </a:ext>
            </a:extLst>
          </p:cNvPr>
          <p:cNvSpPr>
            <a:spLocks noGrp="1"/>
          </p:cNvSpPr>
          <p:nvPr>
            <p:ph idx="1"/>
          </p:nvPr>
        </p:nvSpPr>
        <p:spPr>
          <a:xfrm>
            <a:off x="210892" y="1115901"/>
            <a:ext cx="3906412" cy="5490172"/>
          </a:xfrm>
        </p:spPr>
        <p:txBody>
          <a:bodyPr>
            <a:normAutofit lnSpcReduction="10000"/>
          </a:bodyPr>
          <a:lstStyle/>
          <a:p>
            <a:r>
              <a:rPr lang="en-US" noProof="0" dirty="0"/>
              <a:t>Gravel in Phase 1a to WWTP</a:t>
            </a:r>
          </a:p>
          <a:p>
            <a:pPr lvl="1"/>
            <a:r>
              <a:rPr lang="en-US" sz="2800" noProof="0" dirty="0"/>
              <a:t>Allow should parking width</a:t>
            </a:r>
          </a:p>
          <a:p>
            <a:r>
              <a:rPr lang="en-US" noProof="0" dirty="0"/>
              <a:t>Pedestrian safety</a:t>
            </a:r>
          </a:p>
          <a:p>
            <a:pPr lvl="1"/>
            <a:r>
              <a:rPr lang="en-US" sz="2800" noProof="0" dirty="0"/>
              <a:t>Sidewalks coord w/ business owners</a:t>
            </a:r>
          </a:p>
          <a:p>
            <a:pPr lvl="1"/>
            <a:r>
              <a:rPr lang="en-US" sz="2800" noProof="0" dirty="0"/>
              <a:t>HAWK or RRFB crossing system for CO-119</a:t>
            </a:r>
          </a:p>
          <a:p>
            <a:r>
              <a:rPr lang="en-US" noProof="0" dirty="0"/>
              <a:t>Update parking and pavement as community need arises</a:t>
            </a:r>
          </a:p>
          <a:p>
            <a:pPr lvl="1"/>
            <a:endParaRPr lang="en-US" b="1" noProof="0" dirty="0"/>
          </a:p>
          <a:p>
            <a:endParaRPr lang="en-US" b="1" noProof="0" dirty="0"/>
          </a:p>
        </p:txBody>
      </p:sp>
      <p:pic>
        <p:nvPicPr>
          <p:cNvPr id="5" name="Picture 4" descr="Snapshot from the Transportation Concept Plan (report figure 19) showing the civil site improvements  in Main Street.">
            <a:extLst>
              <a:ext uri="{FF2B5EF4-FFF2-40B4-BE49-F238E27FC236}">
                <a16:creationId xmlns:a16="http://schemas.microsoft.com/office/drawing/2014/main" id="{DD017B3E-9B73-EB67-4675-D3411381B8CC}"/>
              </a:ext>
            </a:extLst>
          </p:cNvPr>
          <p:cNvPicPr>
            <a:picLocks noChangeAspect="1"/>
          </p:cNvPicPr>
          <p:nvPr/>
        </p:nvPicPr>
        <p:blipFill>
          <a:blip r:embed="rId3"/>
          <a:stretch>
            <a:fillRect/>
          </a:stretch>
        </p:blipFill>
        <p:spPr>
          <a:xfrm>
            <a:off x="4222174" y="955817"/>
            <a:ext cx="7969826" cy="5902183"/>
          </a:xfrm>
          <a:prstGeom prst="rect">
            <a:avLst/>
          </a:prstGeom>
        </p:spPr>
      </p:pic>
      <p:pic>
        <p:nvPicPr>
          <p:cNvPr id="1026" name="Picture 2" descr="Pedestrian Hybrid Beacon Crosswalks | City of San Luis Obispo, CA">
            <a:extLst>
              <a:ext uri="{FF2B5EF4-FFF2-40B4-BE49-F238E27FC236}">
                <a16:creationId xmlns:a16="http://schemas.microsoft.com/office/drawing/2014/main" id="{96E4F574-1629-561E-DA8B-CF800F90C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9878" y="1115901"/>
            <a:ext cx="2385097" cy="17888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D5B3AB0-64BE-5BC1-ED29-26C2980642CF}"/>
              </a:ext>
            </a:extLst>
          </p:cNvPr>
          <p:cNvSpPr txBox="1"/>
          <p:nvPr/>
        </p:nvSpPr>
        <p:spPr>
          <a:xfrm>
            <a:off x="6799878" y="1115901"/>
            <a:ext cx="785004" cy="369332"/>
          </a:xfrm>
          <a:prstGeom prst="rect">
            <a:avLst/>
          </a:prstGeom>
          <a:noFill/>
        </p:spPr>
        <p:txBody>
          <a:bodyPr wrap="square" rtlCol="0">
            <a:spAutoFit/>
          </a:bodyPr>
          <a:lstStyle/>
          <a:p>
            <a:r>
              <a:rPr lang="en-US" noProof="0" dirty="0">
                <a:solidFill>
                  <a:schemeClr val="bg1"/>
                </a:solidFill>
              </a:rPr>
              <a:t>HAWK</a:t>
            </a:r>
          </a:p>
        </p:txBody>
      </p:sp>
      <p:pic>
        <p:nvPicPr>
          <p:cNvPr id="1028" name="Picture 4" descr="Why an RRFB Crosswalk is Right for Your Community - TAPCO - Traffic and  Parking Control Co., LLC">
            <a:extLst>
              <a:ext uri="{FF2B5EF4-FFF2-40B4-BE49-F238E27FC236}">
                <a16:creationId xmlns:a16="http://schemas.microsoft.com/office/drawing/2014/main" id="{A0CC8015-DEB8-E2D6-600A-4AF3F3CCA2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9845" y="1115901"/>
            <a:ext cx="2691263" cy="269250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0A81125-652F-D81B-6943-799680DBA034}"/>
              </a:ext>
            </a:extLst>
          </p:cNvPr>
          <p:cNvSpPr txBox="1"/>
          <p:nvPr/>
        </p:nvSpPr>
        <p:spPr>
          <a:xfrm>
            <a:off x="9289845" y="1115901"/>
            <a:ext cx="785004" cy="369332"/>
          </a:xfrm>
          <a:prstGeom prst="rect">
            <a:avLst/>
          </a:prstGeom>
          <a:noFill/>
        </p:spPr>
        <p:txBody>
          <a:bodyPr wrap="square" rtlCol="0">
            <a:spAutoFit/>
          </a:bodyPr>
          <a:lstStyle/>
          <a:p>
            <a:r>
              <a:rPr lang="en-US" noProof="0" dirty="0">
                <a:solidFill>
                  <a:schemeClr val="bg1"/>
                </a:solidFill>
              </a:rPr>
              <a:t>RRFB</a:t>
            </a:r>
          </a:p>
        </p:txBody>
      </p:sp>
    </p:spTree>
    <p:extLst>
      <p:ext uri="{BB962C8B-B14F-4D97-AF65-F5344CB8AC3E}">
        <p14:creationId xmlns:p14="http://schemas.microsoft.com/office/powerpoint/2010/main" val="3775373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napshot from the Parcel Ownership Exhibit (report figure 20) showing right-of-way and parcel ownership along Tolland Road.">
            <a:extLst>
              <a:ext uri="{FF2B5EF4-FFF2-40B4-BE49-F238E27FC236}">
                <a16:creationId xmlns:a16="http://schemas.microsoft.com/office/drawing/2014/main" id="{8FB9890A-CC51-2E25-36FA-D5C2CACB86C3}"/>
              </a:ext>
            </a:extLst>
          </p:cNvPr>
          <p:cNvPicPr>
            <a:picLocks noChangeAspect="1"/>
          </p:cNvPicPr>
          <p:nvPr/>
        </p:nvPicPr>
        <p:blipFill>
          <a:blip r:embed="rId2"/>
          <a:stretch>
            <a:fillRect/>
          </a:stretch>
        </p:blipFill>
        <p:spPr>
          <a:xfrm>
            <a:off x="0" y="929892"/>
            <a:ext cx="12192000" cy="5867515"/>
          </a:xfrm>
          <a:prstGeom prst="rect">
            <a:avLst/>
          </a:prstGeom>
        </p:spPr>
      </p:pic>
      <p:sp>
        <p:nvSpPr>
          <p:cNvPr id="6" name="Title 1">
            <a:extLst>
              <a:ext uri="{FF2B5EF4-FFF2-40B4-BE49-F238E27FC236}">
                <a16:creationId xmlns:a16="http://schemas.microsoft.com/office/drawing/2014/main" id="{15B245B8-502F-ED0A-879C-E7B3BF32510D}"/>
              </a:ext>
            </a:extLst>
          </p:cNvPr>
          <p:cNvSpPr txBox="1">
            <a:spLocks noGrp="1"/>
          </p:cNvSpPr>
          <p:nvPr>
            <p:ph type="title" idx="4294967295"/>
          </p:nvPr>
        </p:nvSpPr>
        <p:spPr>
          <a:xfrm>
            <a:off x="320251" y="8260"/>
            <a:ext cx="8176768" cy="9411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3800" kern="1200" cap="all" baseline="0">
                <a:solidFill>
                  <a:schemeClr val="tx1"/>
                </a:solidFill>
                <a:latin typeface="Frutiger LT Pro 55 Roman" panose="020B0602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0" i="0" u="none" strike="noStrike" kern="1200" cap="all" spc="0" normalizeH="0" baseline="0" noProof="0" dirty="0">
                <a:ln>
                  <a:noFill/>
                </a:ln>
                <a:solidFill>
                  <a:schemeClr val="bg1"/>
                </a:solidFill>
                <a:effectLst>
                  <a:outerShdw blurRad="38100" dist="38100" dir="2700000" algn="tl">
                    <a:srgbClr val="000000">
                      <a:alpha val="43137"/>
                    </a:srgbClr>
                  </a:outerShdw>
                </a:effectLst>
                <a:uLnTx/>
                <a:uFillTx/>
                <a:latin typeface="Frutiger LT Pro 55 Roman" panose="020B0602020204020204" pitchFamily="34" charset="0"/>
                <a:ea typeface="+mj-ea"/>
                <a:cs typeface="+mj-cs"/>
              </a:rPr>
              <a:t>Right-of-way and parcel ownership</a:t>
            </a:r>
          </a:p>
        </p:txBody>
      </p:sp>
    </p:spTree>
    <p:extLst>
      <p:ext uri="{BB962C8B-B14F-4D97-AF65-F5344CB8AC3E}">
        <p14:creationId xmlns:p14="http://schemas.microsoft.com/office/powerpoint/2010/main" val="3000885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D1124CB-79C5-9629-5CCF-F2F99B13CB7A}"/>
              </a:ext>
            </a:extLst>
          </p:cNvPr>
          <p:cNvSpPr>
            <a:spLocks noGrp="1"/>
          </p:cNvSpPr>
          <p:nvPr>
            <p:ph type="title"/>
          </p:nvPr>
        </p:nvSpPr>
        <p:spPr>
          <a:xfrm>
            <a:off x="80569" y="0"/>
            <a:ext cx="6600150" cy="765110"/>
          </a:xfrm>
        </p:spPr>
        <p:txBody>
          <a:bodyPr>
            <a:normAutofit/>
          </a:bodyPr>
          <a:lstStyle/>
          <a:p>
            <a:r>
              <a:rPr lang="en-US" noProof="0" dirty="0">
                <a:solidFill>
                  <a:schemeClr val="bg1"/>
                </a:solidFill>
                <a:effectLst>
                  <a:outerShdw blurRad="38100" dist="38100" dir="2700000" algn="tl">
                    <a:srgbClr val="000000">
                      <a:alpha val="43137"/>
                    </a:srgbClr>
                  </a:outerShdw>
                </a:effectLst>
              </a:rPr>
              <a:t>Introduction</a:t>
            </a:r>
          </a:p>
        </p:txBody>
      </p:sp>
      <p:pic>
        <p:nvPicPr>
          <p:cNvPr id="3" name="Content Placeholder 2">
            <a:extLst>
              <a:ext uri="{FF2B5EF4-FFF2-40B4-BE49-F238E27FC236}">
                <a16:creationId xmlns:a16="http://schemas.microsoft.com/office/drawing/2014/main" id="{8C6AF6E0-D821-066B-6F3C-AA8C835EC89F}"/>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7436816" y="1097384"/>
            <a:ext cx="4279165" cy="5583238"/>
          </a:xfrm>
          <a:prstGeom prst="rect">
            <a:avLst/>
          </a:prstGeom>
        </p:spPr>
      </p:pic>
      <p:sp>
        <p:nvSpPr>
          <p:cNvPr id="5" name="TextBox 4">
            <a:extLst>
              <a:ext uri="{FF2B5EF4-FFF2-40B4-BE49-F238E27FC236}">
                <a16:creationId xmlns:a16="http://schemas.microsoft.com/office/drawing/2014/main" id="{89E616AD-2C47-2F77-069F-FCF9E3FC65CB}"/>
              </a:ext>
            </a:extLst>
          </p:cNvPr>
          <p:cNvSpPr txBox="1"/>
          <p:nvPr/>
        </p:nvSpPr>
        <p:spPr>
          <a:xfrm>
            <a:off x="298580" y="1175657"/>
            <a:ext cx="6792685" cy="4832092"/>
          </a:xfrm>
          <a:prstGeom prst="rect">
            <a:avLst/>
          </a:prstGeom>
          <a:noFill/>
        </p:spPr>
        <p:txBody>
          <a:bodyPr wrap="square" rtlCol="0">
            <a:spAutoFit/>
          </a:bodyPr>
          <a:lstStyle/>
          <a:p>
            <a:pPr marL="285750" indent="-285750">
              <a:buFont typeface="Arial" panose="020B0604020202020204" pitchFamily="34" charset="0"/>
              <a:buChar char="•"/>
            </a:pPr>
            <a:r>
              <a:rPr lang="en-US" sz="2800" noProof="0" dirty="0" err="1"/>
              <a:t>Rollinsville</a:t>
            </a:r>
            <a:r>
              <a:rPr lang="en-US" sz="2800" noProof="0" dirty="0"/>
              <a:t> Area Specific Plan (ASP)</a:t>
            </a:r>
          </a:p>
          <a:p>
            <a:pPr marL="285750" indent="-285750">
              <a:buFont typeface="Arial" panose="020B0604020202020204" pitchFamily="34" charset="0"/>
              <a:buChar char="•"/>
            </a:pPr>
            <a:r>
              <a:rPr lang="en-US" sz="2800" noProof="0" dirty="0"/>
              <a:t>Limited existing public infrastructure</a:t>
            </a:r>
          </a:p>
          <a:p>
            <a:pPr marL="742950" lvl="1" indent="-285750">
              <a:buFont typeface="Arial" panose="020B0604020202020204" pitchFamily="34" charset="0"/>
              <a:buChar char="•"/>
            </a:pPr>
            <a:r>
              <a:rPr lang="en-US" sz="2800" noProof="0" dirty="0"/>
              <a:t>No fire suppression infrastructure </a:t>
            </a:r>
          </a:p>
          <a:p>
            <a:pPr marL="285750" indent="-285750">
              <a:buFont typeface="Arial" panose="020B0604020202020204" pitchFamily="34" charset="0"/>
              <a:buChar char="•"/>
            </a:pPr>
            <a:r>
              <a:rPr lang="en-US" sz="2800" noProof="0" dirty="0"/>
              <a:t>ASP examines the feasibility of </a:t>
            </a:r>
          </a:p>
          <a:p>
            <a:pPr marL="742950" lvl="1" indent="-285750">
              <a:buFont typeface="Arial" panose="020B0604020202020204" pitchFamily="34" charset="0"/>
              <a:buChar char="•"/>
            </a:pPr>
            <a:r>
              <a:rPr lang="en-US" sz="2800" noProof="0" dirty="0"/>
              <a:t>Water and Fire Suppression Infrastructure </a:t>
            </a:r>
          </a:p>
          <a:p>
            <a:pPr marL="742950" lvl="1" indent="-285750">
              <a:buFont typeface="Arial" panose="020B0604020202020204" pitchFamily="34" charset="0"/>
              <a:buChar char="•"/>
            </a:pPr>
            <a:r>
              <a:rPr lang="en-US" sz="2800" noProof="0" dirty="0"/>
              <a:t>Wastewater Infrastructure</a:t>
            </a:r>
          </a:p>
          <a:p>
            <a:pPr marL="742950" lvl="1" indent="-285750">
              <a:buFont typeface="Arial" panose="020B0604020202020204" pitchFamily="34" charset="0"/>
              <a:buChar char="•"/>
            </a:pPr>
            <a:r>
              <a:rPr lang="en-US" sz="2800" noProof="0" dirty="0"/>
              <a:t>Passenger Rail Station Infrastructure</a:t>
            </a:r>
          </a:p>
          <a:p>
            <a:pPr marL="742950" lvl="1" indent="-285750">
              <a:buFont typeface="Arial" panose="020B0604020202020204" pitchFamily="34" charset="0"/>
              <a:buChar char="•"/>
            </a:pPr>
            <a:r>
              <a:rPr lang="en-US" sz="2800" noProof="0" dirty="0"/>
              <a:t>Stormwater Improvements</a:t>
            </a:r>
          </a:p>
          <a:p>
            <a:pPr marL="742950" lvl="1" indent="-285750">
              <a:buFont typeface="Arial" panose="020B0604020202020204" pitchFamily="34" charset="0"/>
              <a:buChar char="•"/>
            </a:pPr>
            <a:r>
              <a:rPr lang="en-US" sz="2800" noProof="0" dirty="0"/>
              <a:t>Roadway and Access Improvements</a:t>
            </a:r>
          </a:p>
          <a:p>
            <a:pPr marL="285750" indent="-285750">
              <a:buFont typeface="Arial" panose="020B0604020202020204" pitchFamily="34" charset="0"/>
              <a:buChar char="•"/>
            </a:pPr>
            <a:r>
              <a:rPr lang="en-US" sz="2800" noProof="0" dirty="0"/>
              <a:t>Importance of Community Engagement </a:t>
            </a:r>
          </a:p>
        </p:txBody>
      </p:sp>
    </p:spTree>
    <p:extLst>
      <p:ext uri="{BB962C8B-B14F-4D97-AF65-F5344CB8AC3E}">
        <p14:creationId xmlns:p14="http://schemas.microsoft.com/office/powerpoint/2010/main" val="222235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87536-01A5-E2A9-A6C4-36F782EB91A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AD34476-5609-8701-2AE3-A819213B1B3C}"/>
              </a:ext>
            </a:extLst>
          </p:cNvPr>
          <p:cNvSpPr txBox="1">
            <a:spLocks noGrp="1"/>
          </p:cNvSpPr>
          <p:nvPr>
            <p:ph type="title" idx="4294967295"/>
          </p:nvPr>
        </p:nvSpPr>
        <p:spPr>
          <a:xfrm>
            <a:off x="80569" y="0"/>
            <a:ext cx="9587306" cy="765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800" kern="1200" cap="all" baseline="0">
                <a:solidFill>
                  <a:schemeClr val="tx1"/>
                </a:solidFill>
                <a:latin typeface="Frutiger LT Pro 55 Roman" panose="020B0602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0" i="0" u="none" strike="noStrike" kern="1200" cap="all" spc="0" normalizeH="0" baseline="0" noProof="0" dirty="0">
                <a:ln>
                  <a:noFill/>
                </a:ln>
                <a:solidFill>
                  <a:schemeClr val="bg1"/>
                </a:solidFill>
                <a:effectLst>
                  <a:outerShdw blurRad="38100" dist="38100" dir="2700000" algn="tl">
                    <a:srgbClr val="000000">
                      <a:alpha val="43137"/>
                    </a:srgbClr>
                  </a:outerShdw>
                </a:effectLst>
                <a:uLnTx/>
                <a:uFillTx/>
                <a:latin typeface="Frutiger LT Pro 55 Roman" panose="020B0602020204020204" pitchFamily="34" charset="0"/>
                <a:ea typeface="+mj-ea"/>
                <a:cs typeface="+mj-cs"/>
              </a:rPr>
              <a:t>Capital Improvements Plan – Phase 1</a:t>
            </a:r>
          </a:p>
        </p:txBody>
      </p:sp>
      <p:sp>
        <p:nvSpPr>
          <p:cNvPr id="15" name="Content Placeholder 5">
            <a:extLst>
              <a:ext uri="{FF2B5EF4-FFF2-40B4-BE49-F238E27FC236}">
                <a16:creationId xmlns:a16="http://schemas.microsoft.com/office/drawing/2014/main" id="{77DADEE0-DD8A-CA45-E3BE-8B95ED582C75}"/>
              </a:ext>
            </a:extLst>
          </p:cNvPr>
          <p:cNvSpPr>
            <a:spLocks noGrp="1"/>
          </p:cNvSpPr>
          <p:nvPr>
            <p:ph idx="1"/>
          </p:nvPr>
        </p:nvSpPr>
        <p:spPr>
          <a:xfrm>
            <a:off x="180974" y="1016876"/>
            <a:ext cx="4387722" cy="5607956"/>
          </a:xfrm>
        </p:spPr>
        <p:txBody>
          <a:bodyPr>
            <a:normAutofit/>
          </a:bodyPr>
          <a:lstStyle/>
          <a:p>
            <a:r>
              <a:rPr lang="en-US" noProof="0" dirty="0"/>
              <a:t>Phase 1 CIP</a:t>
            </a:r>
          </a:p>
          <a:p>
            <a:pPr lvl="1"/>
            <a:r>
              <a:rPr lang="en-US" noProof="0" dirty="0"/>
              <a:t>Water: $5 – $8 M</a:t>
            </a:r>
          </a:p>
          <a:p>
            <a:pPr lvl="1"/>
            <a:r>
              <a:rPr lang="en-US" noProof="0" dirty="0"/>
              <a:t>Wastewater: $5 – $8 M</a:t>
            </a:r>
          </a:p>
          <a:p>
            <a:pPr lvl="1"/>
            <a:r>
              <a:rPr lang="en-US" noProof="0" dirty="0"/>
              <a:t>Stormwater: $0.4 – $0.6 M</a:t>
            </a:r>
          </a:p>
          <a:p>
            <a:pPr lvl="1"/>
            <a:r>
              <a:rPr lang="en-US" noProof="0" dirty="0"/>
              <a:t>Transportation: $3 – $5 M</a:t>
            </a:r>
          </a:p>
          <a:p>
            <a:endParaRPr lang="en-US" noProof="0" dirty="0"/>
          </a:p>
          <a:p>
            <a:pPr lvl="1"/>
            <a:endParaRPr lang="en-US" noProof="0" dirty="0"/>
          </a:p>
        </p:txBody>
      </p:sp>
      <p:graphicFrame>
        <p:nvGraphicFramePr>
          <p:cNvPr id="10" name="Table 9">
            <a:extLst>
              <a:ext uri="{FF2B5EF4-FFF2-40B4-BE49-F238E27FC236}">
                <a16:creationId xmlns:a16="http://schemas.microsoft.com/office/drawing/2014/main" id="{C309F327-A5EC-D75E-E547-8F04C1BFE90E}"/>
              </a:ext>
            </a:extLst>
          </p:cNvPr>
          <p:cNvGraphicFramePr>
            <a:graphicFrameLocks noGrp="1"/>
          </p:cNvGraphicFramePr>
          <p:nvPr>
            <p:extLst>
              <p:ext uri="{D42A27DB-BD31-4B8C-83A1-F6EECF244321}">
                <p14:modId xmlns:p14="http://schemas.microsoft.com/office/powerpoint/2010/main" val="505069859"/>
              </p:ext>
            </p:extLst>
          </p:nvPr>
        </p:nvGraphicFramePr>
        <p:xfrm>
          <a:off x="5290109" y="1016876"/>
          <a:ext cx="6410480" cy="1136060"/>
        </p:xfrm>
        <a:graphic>
          <a:graphicData uri="http://schemas.openxmlformats.org/drawingml/2006/table">
            <a:tbl>
              <a:tblPr firstRow="1">
                <a:tableStyleId>{5C22544A-7EE6-4342-B048-85BDC9FD1C3A}</a:tableStyleId>
              </a:tblPr>
              <a:tblGrid>
                <a:gridCol w="3734994">
                  <a:extLst>
                    <a:ext uri="{9D8B030D-6E8A-4147-A177-3AD203B41FA5}">
                      <a16:colId xmlns:a16="http://schemas.microsoft.com/office/drawing/2014/main" val="896279453"/>
                    </a:ext>
                  </a:extLst>
                </a:gridCol>
                <a:gridCol w="1290337">
                  <a:extLst>
                    <a:ext uri="{9D8B030D-6E8A-4147-A177-3AD203B41FA5}">
                      <a16:colId xmlns:a16="http://schemas.microsoft.com/office/drawing/2014/main" val="2034250092"/>
                    </a:ext>
                  </a:extLst>
                </a:gridCol>
                <a:gridCol w="1385149">
                  <a:extLst>
                    <a:ext uri="{9D8B030D-6E8A-4147-A177-3AD203B41FA5}">
                      <a16:colId xmlns:a16="http://schemas.microsoft.com/office/drawing/2014/main" val="2519757632"/>
                    </a:ext>
                  </a:extLst>
                </a:gridCol>
              </a:tblGrid>
              <a:tr h="185972">
                <a:tc>
                  <a:txBody>
                    <a:bodyPr/>
                    <a:lstStyle/>
                    <a:p>
                      <a:pPr algn="ctr" fontAlgn="ctr">
                        <a:buNone/>
                      </a:pPr>
                      <a:r>
                        <a:rPr lang="en-US" sz="1100" b="1" u="none" strike="noStrike" noProof="0" dirty="0">
                          <a:effectLst/>
                        </a:rPr>
                        <a:t> Phase 1 Water Capital Improvement Project</a:t>
                      </a:r>
                      <a:endParaRPr lang="en-US" sz="1100" b="1"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b="1" u="none" strike="noStrike" noProof="0" dirty="0">
                          <a:effectLst/>
                        </a:rPr>
                        <a:t>Subtotal</a:t>
                      </a:r>
                      <a:endParaRPr lang="en-US" sz="1100" b="1"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b="1" u="none" strike="noStrike" noProof="0" dirty="0">
                          <a:effectLst/>
                        </a:rPr>
                        <a:t>Total OPC</a:t>
                      </a:r>
                      <a:endParaRPr lang="en-US" sz="1100" b="1"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575528"/>
                  </a:ext>
                </a:extLst>
              </a:tr>
              <a:tr h="185972">
                <a:tc>
                  <a:txBody>
                    <a:bodyPr/>
                    <a:lstStyle/>
                    <a:p>
                      <a:pPr algn="ctr" fontAlgn="ctr">
                        <a:buNone/>
                      </a:pPr>
                      <a:r>
                        <a:rPr lang="en-US" sz="1100" u="none" strike="noStrike" noProof="0" dirty="0">
                          <a:effectLst/>
                        </a:rPr>
                        <a:t>Fire Cisterns</a:t>
                      </a:r>
                      <a:endParaRPr lang="en-US" sz="11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rPr>
                        <a:t>$360,000 </a:t>
                      </a:r>
                      <a:endParaRPr lang="en-US" sz="11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rPr>
                        <a:t>$647,000 </a:t>
                      </a:r>
                      <a:endParaRPr lang="en-US" sz="11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3830802"/>
                  </a:ext>
                </a:extLst>
              </a:tr>
              <a:tr h="185972">
                <a:tc>
                  <a:txBody>
                    <a:bodyPr/>
                    <a:lstStyle/>
                    <a:p>
                      <a:pPr algn="ctr" fontAlgn="ctr">
                        <a:buNone/>
                      </a:pPr>
                      <a:r>
                        <a:rPr lang="en-US" sz="1100" u="none" strike="noStrike" noProof="0" dirty="0">
                          <a:effectLst/>
                        </a:rPr>
                        <a:t>Source Water Diversion – 2x 15 </a:t>
                      </a:r>
                      <a:r>
                        <a:rPr lang="en-US" sz="1100" u="none" strike="noStrike" noProof="0" dirty="0" err="1">
                          <a:effectLst/>
                        </a:rPr>
                        <a:t>gpm</a:t>
                      </a:r>
                      <a:r>
                        <a:rPr lang="en-US" sz="1100" u="none" strike="noStrike" noProof="0" dirty="0">
                          <a:effectLst/>
                        </a:rPr>
                        <a:t> Wells </a:t>
                      </a:r>
                      <a:endParaRPr lang="en-US" sz="11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rPr>
                        <a:t>$520,000 </a:t>
                      </a:r>
                      <a:endParaRPr lang="en-US" sz="11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rPr>
                        <a:t>$934,000 </a:t>
                      </a:r>
                      <a:endParaRPr lang="en-US" sz="11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8644520"/>
                  </a:ext>
                </a:extLst>
              </a:tr>
              <a:tr h="185972">
                <a:tc>
                  <a:txBody>
                    <a:bodyPr/>
                    <a:lstStyle/>
                    <a:p>
                      <a:pPr algn="ctr" fontAlgn="ctr">
                        <a:buNone/>
                      </a:pPr>
                      <a:r>
                        <a:rPr lang="en-US" sz="1100" u="none" strike="noStrike" noProof="0" dirty="0" err="1">
                          <a:effectLst/>
                        </a:rPr>
                        <a:t>Harmsco</a:t>
                      </a:r>
                      <a:r>
                        <a:rPr lang="en-US" sz="1100" u="none" strike="noStrike" noProof="0" dirty="0">
                          <a:effectLst/>
                        </a:rPr>
                        <a:t> Cartridge Filtration Water Treatment Plant</a:t>
                      </a:r>
                      <a:endParaRPr lang="en-US" sz="11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rPr>
                        <a:t>$734,600 </a:t>
                      </a:r>
                      <a:endParaRPr lang="en-US" sz="11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rPr>
                        <a:t>$1,329,600 </a:t>
                      </a:r>
                      <a:endParaRPr lang="en-US" sz="11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5965774"/>
                  </a:ext>
                </a:extLst>
              </a:tr>
              <a:tr h="206200">
                <a:tc>
                  <a:txBody>
                    <a:bodyPr/>
                    <a:lstStyle/>
                    <a:p>
                      <a:pPr algn="ctr" fontAlgn="ctr">
                        <a:buNone/>
                      </a:pPr>
                      <a:r>
                        <a:rPr lang="en-US" sz="1100" u="none" strike="noStrike" noProof="0" dirty="0">
                          <a:effectLst/>
                        </a:rPr>
                        <a:t>Zone 1 Water Distribution System</a:t>
                      </a:r>
                      <a:endParaRPr lang="en-US" sz="11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rPr>
                        <a:t>$2,694,000 </a:t>
                      </a:r>
                      <a:endParaRPr lang="en-US" sz="11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rPr>
                        <a:t>$4,828,000 </a:t>
                      </a:r>
                      <a:endParaRPr lang="en-US" sz="11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9022836"/>
                  </a:ext>
                </a:extLst>
              </a:tr>
              <a:tr h="185972">
                <a:tc>
                  <a:txBody>
                    <a:bodyPr/>
                    <a:lstStyle/>
                    <a:p>
                      <a:pPr algn="ctr" fontAlgn="ctr">
                        <a:buNone/>
                      </a:pPr>
                      <a:r>
                        <a:rPr lang="en-US" sz="1100" b="1" u="none" strike="noStrike" noProof="0" dirty="0">
                          <a:effectLst/>
                        </a:rPr>
                        <a:t>TOTAL</a:t>
                      </a:r>
                      <a:endParaRPr lang="en-US" sz="1100" b="1"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b="1" u="none" strike="noStrike" noProof="0" dirty="0">
                          <a:effectLst/>
                        </a:rPr>
                        <a:t> </a:t>
                      </a:r>
                      <a:endParaRPr lang="en-US" sz="1100" b="1"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b="1" u="none" strike="noStrike" noProof="0" dirty="0">
                          <a:effectLst/>
                        </a:rPr>
                        <a:t>$7,738,600 </a:t>
                      </a:r>
                      <a:endParaRPr lang="en-US" sz="1100" b="1"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8230025"/>
                  </a:ext>
                </a:extLst>
              </a:tr>
            </a:tbl>
          </a:graphicData>
        </a:graphic>
      </p:graphicFrame>
      <p:graphicFrame>
        <p:nvGraphicFramePr>
          <p:cNvPr id="12" name="Table 11">
            <a:extLst>
              <a:ext uri="{FF2B5EF4-FFF2-40B4-BE49-F238E27FC236}">
                <a16:creationId xmlns:a16="http://schemas.microsoft.com/office/drawing/2014/main" id="{50854380-4F2C-CFF4-0363-FB426662ACA6}"/>
              </a:ext>
            </a:extLst>
          </p:cNvPr>
          <p:cNvGraphicFramePr>
            <a:graphicFrameLocks noGrp="1"/>
          </p:cNvGraphicFramePr>
          <p:nvPr>
            <p:extLst>
              <p:ext uri="{D42A27DB-BD31-4B8C-83A1-F6EECF244321}">
                <p14:modId xmlns:p14="http://schemas.microsoft.com/office/powerpoint/2010/main" val="3333818950"/>
              </p:ext>
            </p:extLst>
          </p:nvPr>
        </p:nvGraphicFramePr>
        <p:xfrm>
          <a:off x="5290109" y="2338908"/>
          <a:ext cx="6410480" cy="743888"/>
        </p:xfrm>
        <a:graphic>
          <a:graphicData uri="http://schemas.openxmlformats.org/drawingml/2006/table">
            <a:tbl>
              <a:tblPr firstRow="1">
                <a:tableStyleId>{5C22544A-7EE6-4342-B048-85BDC9FD1C3A}</a:tableStyleId>
              </a:tblPr>
              <a:tblGrid>
                <a:gridCol w="3734994">
                  <a:extLst>
                    <a:ext uri="{9D8B030D-6E8A-4147-A177-3AD203B41FA5}">
                      <a16:colId xmlns:a16="http://schemas.microsoft.com/office/drawing/2014/main" val="896279453"/>
                    </a:ext>
                  </a:extLst>
                </a:gridCol>
                <a:gridCol w="1290337">
                  <a:extLst>
                    <a:ext uri="{9D8B030D-6E8A-4147-A177-3AD203B41FA5}">
                      <a16:colId xmlns:a16="http://schemas.microsoft.com/office/drawing/2014/main" val="2034250092"/>
                    </a:ext>
                  </a:extLst>
                </a:gridCol>
                <a:gridCol w="1385149">
                  <a:extLst>
                    <a:ext uri="{9D8B030D-6E8A-4147-A177-3AD203B41FA5}">
                      <a16:colId xmlns:a16="http://schemas.microsoft.com/office/drawing/2014/main" val="2519757632"/>
                    </a:ext>
                  </a:extLst>
                </a:gridCol>
              </a:tblGrid>
              <a:tr h="185972">
                <a:tc>
                  <a:txBody>
                    <a:bodyPr/>
                    <a:lstStyle/>
                    <a:p>
                      <a:pPr marL="0" algn="ctr" defTabSz="914400" rtl="0" eaLnBrk="1" fontAlgn="ctr" latinLnBrk="0" hangingPunct="1">
                        <a:buNone/>
                      </a:pPr>
                      <a:r>
                        <a:rPr lang="en-US" sz="1100" b="1" u="none" strike="noStrike" kern="1200" noProof="0" dirty="0">
                          <a:solidFill>
                            <a:schemeClr val="lt1"/>
                          </a:solidFill>
                          <a:effectLst/>
                          <a:latin typeface="+mn-lt"/>
                          <a:ea typeface="+mn-ea"/>
                          <a:cs typeface="+mn-cs"/>
                        </a:rPr>
                        <a:t> Phase 1 Wastewater Capital Improvement Project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buNone/>
                      </a:pPr>
                      <a:r>
                        <a:rPr lang="en-US" sz="1100" b="1" u="none" strike="noStrike" kern="1200" noProof="0" dirty="0">
                          <a:solidFill>
                            <a:schemeClr val="lt1"/>
                          </a:solidFill>
                          <a:effectLst/>
                          <a:latin typeface="+mn-lt"/>
                          <a:ea typeface="+mn-ea"/>
                          <a:cs typeface="+mn-cs"/>
                        </a:rPr>
                        <a:t>Subtotal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buNone/>
                      </a:pPr>
                      <a:r>
                        <a:rPr lang="en-US" sz="1100" b="1" u="none" strike="noStrike" kern="1200" noProof="0" dirty="0">
                          <a:solidFill>
                            <a:schemeClr val="lt1"/>
                          </a:solidFill>
                          <a:effectLst/>
                          <a:latin typeface="+mn-lt"/>
                          <a:ea typeface="+mn-ea"/>
                          <a:cs typeface="+mn-cs"/>
                        </a:rPr>
                        <a:t>Total OPC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575528"/>
                  </a:ext>
                </a:extLst>
              </a:tr>
              <a:tr h="185972">
                <a:tc>
                  <a:txBody>
                    <a:bodyPr/>
                    <a:lstStyle/>
                    <a:p>
                      <a:pPr algn="ctr" fontAlgn="ctr">
                        <a:buNone/>
                      </a:pPr>
                      <a:r>
                        <a:rPr lang="en-US" sz="1100" b="0" i="0" u="none" strike="noStrike" noProof="0" dirty="0">
                          <a:solidFill>
                            <a:srgbClr val="000000"/>
                          </a:solidFill>
                          <a:effectLst/>
                          <a:latin typeface="+mn-lt"/>
                        </a:rPr>
                        <a:t>Zone 1 Collection System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buNone/>
                      </a:pPr>
                      <a:r>
                        <a:rPr lang="en-US" sz="1100" b="0" u="none" strike="noStrike" kern="1200" noProof="0" dirty="0">
                          <a:solidFill>
                            <a:schemeClr val="tx1"/>
                          </a:solidFill>
                          <a:effectLst/>
                          <a:latin typeface="+mn-lt"/>
                          <a:ea typeface="+mn-ea"/>
                          <a:cs typeface="+mn-cs"/>
                        </a:rPr>
                        <a:t>$3,045,000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b="0" i="0" u="none" strike="noStrike" noProof="0" dirty="0">
                          <a:solidFill>
                            <a:srgbClr val="000000"/>
                          </a:solidFill>
                          <a:effectLst/>
                          <a:latin typeface="+mn-lt"/>
                        </a:rPr>
                        <a:t>$5,456,000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3830802"/>
                  </a:ext>
                </a:extLst>
              </a:tr>
              <a:tr h="185972">
                <a:tc>
                  <a:txBody>
                    <a:bodyPr/>
                    <a:lstStyle/>
                    <a:p>
                      <a:pPr algn="ctr" fontAlgn="ctr">
                        <a:buNone/>
                      </a:pPr>
                      <a:r>
                        <a:rPr lang="en-US" sz="1100" b="0" i="0" u="none" strike="noStrike" noProof="0" dirty="0" err="1">
                          <a:solidFill>
                            <a:srgbClr val="000000"/>
                          </a:solidFill>
                          <a:effectLst/>
                          <a:latin typeface="+mn-lt"/>
                        </a:rPr>
                        <a:t>Orenco</a:t>
                      </a:r>
                      <a:r>
                        <a:rPr lang="en-US" sz="1100" b="0" i="0" u="none" strike="noStrike" noProof="0" dirty="0">
                          <a:solidFill>
                            <a:srgbClr val="000000"/>
                          </a:solidFill>
                          <a:effectLst/>
                          <a:latin typeface="+mn-lt"/>
                        </a:rPr>
                        <a:t> </a:t>
                      </a:r>
                      <a:r>
                        <a:rPr lang="en-US" sz="1100" b="0" i="0" u="none" strike="noStrike" noProof="0" dirty="0" err="1">
                          <a:solidFill>
                            <a:srgbClr val="000000"/>
                          </a:solidFill>
                          <a:effectLst/>
                          <a:latin typeface="+mn-lt"/>
                        </a:rPr>
                        <a:t>AdvanTex</a:t>
                      </a:r>
                      <a:r>
                        <a:rPr lang="en-US" sz="1100" b="0" i="0" u="none" strike="noStrike" noProof="0" dirty="0">
                          <a:solidFill>
                            <a:srgbClr val="000000"/>
                          </a:solidFill>
                          <a:effectLst/>
                          <a:latin typeface="+mn-lt"/>
                        </a:rPr>
                        <a:t> WWTP and Effluent Line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buNone/>
                      </a:pPr>
                      <a:r>
                        <a:rPr lang="en-US" sz="1100" b="0" u="none" strike="noStrike" kern="1200" noProof="0" dirty="0">
                          <a:solidFill>
                            <a:schemeClr val="tx1"/>
                          </a:solidFill>
                          <a:effectLst/>
                          <a:latin typeface="+mn-lt"/>
                          <a:ea typeface="+mn-ea"/>
                          <a:cs typeface="+mn-cs"/>
                        </a:rPr>
                        <a:t>$1,278,500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b="0" i="0" u="none" strike="noStrike" noProof="0" dirty="0">
                          <a:solidFill>
                            <a:srgbClr val="000000"/>
                          </a:solidFill>
                          <a:effectLst/>
                          <a:latin typeface="+mn-lt"/>
                        </a:rPr>
                        <a:t>$2,313,500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8644520"/>
                  </a:ext>
                </a:extLst>
              </a:tr>
              <a:tr h="185972">
                <a:tc>
                  <a:txBody>
                    <a:bodyPr/>
                    <a:lstStyle/>
                    <a:p>
                      <a:pPr marL="0" algn="ctr" defTabSz="914400" rtl="0" eaLnBrk="1" fontAlgn="ctr" latinLnBrk="0" hangingPunct="1">
                        <a:buNone/>
                      </a:pPr>
                      <a:r>
                        <a:rPr lang="en-US" sz="1100" b="1" u="none" strike="noStrike" kern="1200" noProof="0" dirty="0">
                          <a:solidFill>
                            <a:schemeClr val="tx1"/>
                          </a:solidFill>
                          <a:effectLst/>
                          <a:latin typeface="+mn-lt"/>
                          <a:ea typeface="+mn-ea"/>
                          <a:cs typeface="+mn-cs"/>
                        </a:rPr>
                        <a:t>TOTAL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buNone/>
                      </a:pPr>
                      <a:endParaRPr lang="en-US" sz="1100" b="1" u="none" strike="noStrike" kern="1200" noProof="0" dirty="0">
                        <a:solidFill>
                          <a:schemeClr val="tx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b="1" i="0" u="none" strike="noStrike" noProof="0" dirty="0">
                          <a:solidFill>
                            <a:srgbClr val="000000"/>
                          </a:solidFill>
                          <a:effectLst/>
                          <a:latin typeface="+mn-lt"/>
                        </a:rPr>
                        <a:t>$7,769,500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5965774"/>
                  </a:ext>
                </a:extLst>
              </a:tr>
            </a:tbl>
          </a:graphicData>
        </a:graphic>
      </p:graphicFrame>
      <p:graphicFrame>
        <p:nvGraphicFramePr>
          <p:cNvPr id="16" name="Table 15">
            <a:extLst>
              <a:ext uri="{FF2B5EF4-FFF2-40B4-BE49-F238E27FC236}">
                <a16:creationId xmlns:a16="http://schemas.microsoft.com/office/drawing/2014/main" id="{670272F0-24E4-0329-0D26-547C6B7C3E32}"/>
              </a:ext>
            </a:extLst>
          </p:cNvPr>
          <p:cNvGraphicFramePr>
            <a:graphicFrameLocks noGrp="1"/>
          </p:cNvGraphicFramePr>
          <p:nvPr>
            <p:extLst>
              <p:ext uri="{D42A27DB-BD31-4B8C-83A1-F6EECF244321}">
                <p14:modId xmlns:p14="http://schemas.microsoft.com/office/powerpoint/2010/main" val="3766221465"/>
              </p:ext>
            </p:extLst>
          </p:nvPr>
        </p:nvGraphicFramePr>
        <p:xfrm>
          <a:off x="180974" y="3660941"/>
          <a:ext cx="6055568" cy="2471213"/>
        </p:xfrm>
        <a:graphic>
          <a:graphicData uri="http://schemas.openxmlformats.org/drawingml/2006/table">
            <a:tbl>
              <a:tblPr firstRow="1">
                <a:tableStyleId>{5C22544A-7EE6-4342-B048-85BDC9FD1C3A}</a:tableStyleId>
              </a:tblPr>
              <a:tblGrid>
                <a:gridCol w="4228182">
                  <a:extLst>
                    <a:ext uri="{9D8B030D-6E8A-4147-A177-3AD203B41FA5}">
                      <a16:colId xmlns:a16="http://schemas.microsoft.com/office/drawing/2014/main" val="959090219"/>
                    </a:ext>
                  </a:extLst>
                </a:gridCol>
                <a:gridCol w="1827386">
                  <a:extLst>
                    <a:ext uri="{9D8B030D-6E8A-4147-A177-3AD203B41FA5}">
                      <a16:colId xmlns:a16="http://schemas.microsoft.com/office/drawing/2014/main" val="3093773697"/>
                    </a:ext>
                  </a:extLst>
                </a:gridCol>
              </a:tblGrid>
              <a:tr h="208834">
                <a:tc>
                  <a:txBody>
                    <a:bodyPr/>
                    <a:lstStyle/>
                    <a:p>
                      <a:pPr algn="ctr" fontAlgn="ctr">
                        <a:buNone/>
                      </a:pPr>
                      <a:r>
                        <a:rPr lang="en-US" sz="1100" u="none" strike="noStrike" noProof="0" dirty="0">
                          <a:effectLst/>
                          <a:latin typeface="Calibri (Body)"/>
                        </a:rPr>
                        <a:t>Phase 1a and 1b Stormwater Capital Improvement Project</a:t>
                      </a:r>
                      <a:endParaRPr lang="en-US" sz="1100" b="1"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Body)"/>
                        </a:rPr>
                        <a:t>Total OPC</a:t>
                      </a:r>
                      <a:endParaRPr lang="en-US" sz="1100" b="1"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0219749"/>
                  </a:ext>
                </a:extLst>
              </a:tr>
              <a:tr h="296277">
                <a:tc>
                  <a:txBody>
                    <a:bodyPr/>
                    <a:lstStyle/>
                    <a:p>
                      <a:pPr algn="ctr" fontAlgn="ctr">
                        <a:buNone/>
                      </a:pPr>
                      <a:r>
                        <a:rPr lang="en-US" sz="1100" u="none" strike="noStrike" noProof="0" dirty="0">
                          <a:effectLst/>
                          <a:latin typeface="Calibri (Body)"/>
                        </a:rPr>
                        <a:t>Package #1: Roadway Crossing (Inlet, HDS, 50' Crossing, Outfall)</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Body)"/>
                        </a:rPr>
                        <a:t>$85,100 </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6035283"/>
                  </a:ext>
                </a:extLst>
              </a:tr>
              <a:tr h="296277">
                <a:tc>
                  <a:txBody>
                    <a:bodyPr/>
                    <a:lstStyle/>
                    <a:p>
                      <a:pPr algn="ctr" fontAlgn="ctr">
                        <a:buNone/>
                      </a:pPr>
                      <a:r>
                        <a:rPr lang="en-US" sz="1100" u="none" strike="noStrike" noProof="0" dirty="0">
                          <a:effectLst/>
                          <a:latin typeface="Calibri (Body)"/>
                        </a:rPr>
                        <a:t>Package #2: Driveway Crossing (FES, 30' Crossing, FES, riprap)</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Body)"/>
                        </a:rPr>
                        <a:t>$20,900 </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0531692"/>
                  </a:ext>
                </a:extLst>
              </a:tr>
              <a:tr h="296277">
                <a:tc>
                  <a:txBody>
                    <a:bodyPr/>
                    <a:lstStyle/>
                    <a:p>
                      <a:pPr algn="ctr" fontAlgn="ctr">
                        <a:buNone/>
                      </a:pPr>
                      <a:r>
                        <a:rPr lang="en-US" sz="1100" u="none" strike="noStrike" noProof="0" dirty="0">
                          <a:effectLst/>
                          <a:latin typeface="Calibri (Body)"/>
                        </a:rPr>
                        <a:t>Package #3: Central 48" Crossing (Immediately west of Highway 119)</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Body)"/>
                        </a:rPr>
                        <a:t>$70,500 </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4952977"/>
                  </a:ext>
                </a:extLst>
              </a:tr>
              <a:tr h="296277">
                <a:tc>
                  <a:txBody>
                    <a:bodyPr/>
                    <a:lstStyle/>
                    <a:p>
                      <a:pPr algn="ctr" fontAlgn="ctr">
                        <a:buNone/>
                      </a:pPr>
                      <a:r>
                        <a:rPr lang="en-US" sz="1100" u="none" strike="noStrike" noProof="0" dirty="0">
                          <a:effectLst/>
                          <a:latin typeface="Calibri (Body)"/>
                        </a:rPr>
                        <a:t>Package #4: Easterly 36" Crossing (East end of site by </a:t>
                      </a:r>
                      <a:r>
                        <a:rPr lang="en-US" sz="1100" u="none" strike="noStrike" noProof="0" dirty="0" err="1">
                          <a:effectLst/>
                          <a:latin typeface="Calibri (Body)"/>
                        </a:rPr>
                        <a:t>Rollinsville</a:t>
                      </a:r>
                      <a:r>
                        <a:rPr lang="en-US" sz="1100" u="none" strike="noStrike" noProof="0" dirty="0">
                          <a:effectLst/>
                          <a:latin typeface="Calibri (Body)"/>
                        </a:rPr>
                        <a:t> Auto)</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Body)"/>
                        </a:rPr>
                        <a:t>$63,000 </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3473573"/>
                  </a:ext>
                </a:extLst>
              </a:tr>
              <a:tr h="296277">
                <a:tc>
                  <a:txBody>
                    <a:bodyPr/>
                    <a:lstStyle/>
                    <a:p>
                      <a:pPr algn="ctr" fontAlgn="ctr">
                        <a:buNone/>
                      </a:pPr>
                      <a:r>
                        <a:rPr lang="en-US" sz="1100" u="none" strike="noStrike" noProof="0" dirty="0">
                          <a:effectLst/>
                          <a:latin typeface="Calibri (Body)"/>
                        </a:rPr>
                        <a:t>Add Hydrodynamic Separator to Easterly 36" Crossing (Phase 1b)</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Body)"/>
                        </a:rPr>
                        <a:t>$40,000 </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2850371"/>
                  </a:ext>
                </a:extLst>
              </a:tr>
              <a:tr h="208834">
                <a:tc>
                  <a:txBody>
                    <a:bodyPr/>
                    <a:lstStyle/>
                    <a:p>
                      <a:pPr algn="ctr" fontAlgn="ctr">
                        <a:buNone/>
                      </a:pPr>
                      <a:r>
                        <a:rPr lang="en-US" sz="1100" b="1" u="none" strike="noStrike" noProof="0" dirty="0">
                          <a:effectLst/>
                          <a:latin typeface="Calibri (Body)"/>
                        </a:rPr>
                        <a:t>Subtotal</a:t>
                      </a:r>
                      <a:endParaRPr lang="en-US" sz="1100" b="1" i="1"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b="1" u="none" strike="noStrike" noProof="0" dirty="0">
                          <a:effectLst/>
                          <a:latin typeface="Calibri (Body)"/>
                        </a:rPr>
                        <a:t>$279,000 </a:t>
                      </a:r>
                      <a:endParaRPr lang="en-US" sz="1100" b="1" i="1"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7265134"/>
                  </a:ext>
                </a:extLst>
              </a:tr>
              <a:tr h="363326">
                <a:tc>
                  <a:txBody>
                    <a:bodyPr/>
                    <a:lstStyle/>
                    <a:p>
                      <a:pPr algn="ctr" fontAlgn="ctr">
                        <a:buNone/>
                      </a:pPr>
                      <a:r>
                        <a:rPr lang="en-US" sz="1100" u="none" strike="noStrike" noProof="0" dirty="0">
                          <a:effectLst/>
                          <a:latin typeface="Calibri (Body)"/>
                        </a:rPr>
                        <a:t>General Conditions, Contingency, Engineering, Permitting, OH&amp;P, Bidding, CA</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Body)"/>
                        </a:rPr>
                        <a:t>$224,000 </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8438539"/>
                  </a:ext>
                </a:extLst>
              </a:tr>
              <a:tr h="208834">
                <a:tc>
                  <a:txBody>
                    <a:bodyPr/>
                    <a:lstStyle/>
                    <a:p>
                      <a:pPr algn="ctr" fontAlgn="ctr">
                        <a:buNone/>
                      </a:pPr>
                      <a:r>
                        <a:rPr lang="en-US" sz="1100" b="1" u="none" strike="noStrike" noProof="0" dirty="0">
                          <a:effectLst/>
                          <a:latin typeface="Calibri (Body)"/>
                        </a:rPr>
                        <a:t>TOTAL</a:t>
                      </a:r>
                      <a:endParaRPr lang="en-US" sz="1100" b="1"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b="1" u="none" strike="noStrike" noProof="0" dirty="0">
                          <a:effectLst/>
                          <a:latin typeface="Calibri (Body)"/>
                        </a:rPr>
                        <a:t>$503,500 </a:t>
                      </a:r>
                      <a:endParaRPr lang="en-US" sz="1100" b="1"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0040539"/>
                  </a:ext>
                </a:extLst>
              </a:tr>
            </a:tbl>
          </a:graphicData>
        </a:graphic>
      </p:graphicFrame>
      <p:graphicFrame>
        <p:nvGraphicFramePr>
          <p:cNvPr id="17" name="Table 16">
            <a:extLst>
              <a:ext uri="{FF2B5EF4-FFF2-40B4-BE49-F238E27FC236}">
                <a16:creationId xmlns:a16="http://schemas.microsoft.com/office/drawing/2014/main" id="{6792A9F0-65A9-499F-7B7F-9A4DF3D01384}"/>
              </a:ext>
            </a:extLst>
          </p:cNvPr>
          <p:cNvGraphicFramePr>
            <a:graphicFrameLocks noGrp="1"/>
          </p:cNvGraphicFramePr>
          <p:nvPr>
            <p:extLst>
              <p:ext uri="{D42A27DB-BD31-4B8C-83A1-F6EECF244321}">
                <p14:modId xmlns:p14="http://schemas.microsoft.com/office/powerpoint/2010/main" val="2238750425"/>
              </p:ext>
            </p:extLst>
          </p:nvPr>
        </p:nvGraphicFramePr>
        <p:xfrm>
          <a:off x="6683090" y="3660941"/>
          <a:ext cx="5017499" cy="2484272"/>
        </p:xfrm>
        <a:graphic>
          <a:graphicData uri="http://schemas.openxmlformats.org/drawingml/2006/table">
            <a:tbl>
              <a:tblPr firstRow="1">
                <a:tableStyleId>{5C22544A-7EE6-4342-B048-85BDC9FD1C3A}</a:tableStyleId>
              </a:tblPr>
              <a:tblGrid>
                <a:gridCol w="3979578">
                  <a:extLst>
                    <a:ext uri="{9D8B030D-6E8A-4147-A177-3AD203B41FA5}">
                      <a16:colId xmlns:a16="http://schemas.microsoft.com/office/drawing/2014/main" val="1963381793"/>
                    </a:ext>
                  </a:extLst>
                </a:gridCol>
                <a:gridCol w="1037921">
                  <a:extLst>
                    <a:ext uri="{9D8B030D-6E8A-4147-A177-3AD203B41FA5}">
                      <a16:colId xmlns:a16="http://schemas.microsoft.com/office/drawing/2014/main" val="2425997977"/>
                    </a:ext>
                  </a:extLst>
                </a:gridCol>
              </a:tblGrid>
              <a:tr h="209406">
                <a:tc>
                  <a:txBody>
                    <a:bodyPr/>
                    <a:lstStyle/>
                    <a:p>
                      <a:pPr algn="ctr" fontAlgn="ctr">
                        <a:buNone/>
                      </a:pPr>
                      <a:r>
                        <a:rPr lang="en-US" sz="1100" u="none" strike="noStrike" noProof="0" dirty="0">
                          <a:effectLst/>
                          <a:latin typeface="Calibri (Body)"/>
                        </a:rPr>
                        <a:t>Phase 1a and 1b Transportation Capital Improvement Project</a:t>
                      </a:r>
                      <a:endParaRPr lang="en-US" sz="1100" b="1"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Body)"/>
                        </a:rPr>
                        <a:t>OPC</a:t>
                      </a:r>
                      <a:endParaRPr lang="en-US" sz="1100" b="1"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9154964"/>
                  </a:ext>
                </a:extLst>
              </a:tr>
              <a:tr h="209406">
                <a:tc>
                  <a:txBody>
                    <a:bodyPr/>
                    <a:lstStyle/>
                    <a:p>
                      <a:pPr algn="ctr" fontAlgn="ctr">
                        <a:buNone/>
                      </a:pPr>
                      <a:r>
                        <a:rPr lang="en-US" sz="1100" u="none" strike="noStrike" noProof="0" dirty="0">
                          <a:effectLst/>
                          <a:latin typeface="Calibri (Body)"/>
                        </a:rPr>
                        <a:t>Roadway Paving</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Body)"/>
                        </a:rPr>
                        <a:t>$550,000 </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4344013"/>
                  </a:ext>
                </a:extLst>
              </a:tr>
              <a:tr h="209406">
                <a:tc>
                  <a:txBody>
                    <a:bodyPr/>
                    <a:lstStyle/>
                    <a:p>
                      <a:pPr algn="ctr" fontAlgn="ctr">
                        <a:buNone/>
                      </a:pPr>
                      <a:r>
                        <a:rPr lang="en-US" sz="1100" u="none" strike="noStrike" noProof="0" dirty="0">
                          <a:effectLst/>
                          <a:latin typeface="Calibri (Body)"/>
                        </a:rPr>
                        <a:t>Parking stalls (121 total)</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Body)"/>
                        </a:rPr>
                        <a:t>$250,000 </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5988606"/>
                  </a:ext>
                </a:extLst>
              </a:tr>
              <a:tr h="209406">
                <a:tc>
                  <a:txBody>
                    <a:bodyPr/>
                    <a:lstStyle/>
                    <a:p>
                      <a:pPr algn="ctr" fontAlgn="ctr">
                        <a:buNone/>
                      </a:pPr>
                      <a:r>
                        <a:rPr lang="en-US" sz="1100" u="none" strike="noStrike" noProof="0" dirty="0">
                          <a:effectLst/>
                          <a:latin typeface="Calibri (Body)"/>
                        </a:rPr>
                        <a:t>Concrete Sidewalks, Pans, Curb &amp; Gutter</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Body)"/>
                        </a:rPr>
                        <a:t>$275,000 </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6006821"/>
                  </a:ext>
                </a:extLst>
              </a:tr>
              <a:tr h="209406">
                <a:tc>
                  <a:txBody>
                    <a:bodyPr/>
                    <a:lstStyle/>
                    <a:p>
                      <a:pPr algn="ctr" fontAlgn="ctr">
                        <a:buNone/>
                      </a:pPr>
                      <a:r>
                        <a:rPr lang="en-US" sz="1100" u="none" strike="noStrike" noProof="0" dirty="0">
                          <a:effectLst/>
                          <a:latin typeface="Calibri (Body)"/>
                        </a:rPr>
                        <a:t>Site Modular Retaining Walls</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Body)"/>
                        </a:rPr>
                        <a:t>$400,000 </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2644524"/>
                  </a:ext>
                </a:extLst>
              </a:tr>
              <a:tr h="209406">
                <a:tc>
                  <a:txBody>
                    <a:bodyPr/>
                    <a:lstStyle/>
                    <a:p>
                      <a:pPr algn="ctr" fontAlgn="ctr">
                        <a:buNone/>
                      </a:pPr>
                      <a:r>
                        <a:rPr lang="en-US" sz="1100" u="none" strike="noStrike" noProof="0" dirty="0">
                          <a:effectLst/>
                          <a:latin typeface="Calibri (Body)"/>
                        </a:rPr>
                        <a:t>HAWK Crossing system (RRFB as an alternative is $50,000-$75,000)</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Body)"/>
                        </a:rPr>
                        <a:t>$350,000 </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8098111"/>
                  </a:ext>
                </a:extLst>
              </a:tr>
              <a:tr h="236391">
                <a:tc>
                  <a:txBody>
                    <a:bodyPr/>
                    <a:lstStyle/>
                    <a:p>
                      <a:pPr algn="ctr" fontAlgn="ctr">
                        <a:buNone/>
                      </a:pPr>
                      <a:r>
                        <a:rPr lang="en-US" sz="1100" u="none" strike="noStrike" noProof="0" dirty="0">
                          <a:effectLst/>
                          <a:latin typeface="Calibri (Body)"/>
                        </a:rPr>
                        <a:t>Rail Station ADA Accessible Ramp, handrails, side stairs</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Body)"/>
                        </a:rPr>
                        <a:t>$175,000 </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6782059"/>
                  </a:ext>
                </a:extLst>
              </a:tr>
              <a:tr h="209406">
                <a:tc>
                  <a:txBody>
                    <a:bodyPr/>
                    <a:lstStyle/>
                    <a:p>
                      <a:pPr algn="ctr" fontAlgn="ctr">
                        <a:buNone/>
                      </a:pPr>
                      <a:r>
                        <a:rPr lang="en-US" sz="1100" u="none" strike="noStrike" noProof="0" dirty="0">
                          <a:effectLst/>
                          <a:latin typeface="Calibri (Body)"/>
                        </a:rPr>
                        <a:t>Rail Station Platform</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Body)"/>
                        </a:rPr>
                        <a:t>$750,000 </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3387194"/>
                  </a:ext>
                </a:extLst>
              </a:tr>
              <a:tr h="209406">
                <a:tc>
                  <a:txBody>
                    <a:bodyPr/>
                    <a:lstStyle/>
                    <a:p>
                      <a:pPr algn="ctr" fontAlgn="ctr">
                        <a:buNone/>
                      </a:pPr>
                      <a:r>
                        <a:rPr lang="en-US" sz="1100" b="1" u="none" strike="noStrike" noProof="0" dirty="0">
                          <a:effectLst/>
                          <a:latin typeface="Calibri (Body)"/>
                        </a:rPr>
                        <a:t>Subtotal</a:t>
                      </a:r>
                      <a:endParaRPr lang="en-US" sz="1100" b="1" i="1"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b="1" u="none" strike="noStrike" noProof="0" dirty="0">
                          <a:effectLst/>
                          <a:latin typeface="Calibri (Body)"/>
                        </a:rPr>
                        <a:t>$2,750,000 </a:t>
                      </a:r>
                      <a:endParaRPr lang="en-US" sz="1100" b="1" i="1"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5908629"/>
                  </a:ext>
                </a:extLst>
              </a:tr>
              <a:tr h="363227">
                <a:tc>
                  <a:txBody>
                    <a:bodyPr/>
                    <a:lstStyle/>
                    <a:p>
                      <a:pPr algn="ctr" fontAlgn="ctr">
                        <a:buNone/>
                      </a:pPr>
                      <a:r>
                        <a:rPr lang="en-US" sz="1100" u="none" strike="noStrike" noProof="0" dirty="0">
                          <a:effectLst/>
                          <a:latin typeface="Calibri (Body)"/>
                        </a:rPr>
                        <a:t>General Conditions, Contingency, Engineering, Permitting, OH&amp;P, Bidding, CA</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Body)"/>
                        </a:rPr>
                        <a:t>$2,177,000 </a:t>
                      </a:r>
                      <a:endParaRPr lang="en-US" sz="1100" b="0"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6858073"/>
                  </a:ext>
                </a:extLst>
              </a:tr>
              <a:tr h="209406">
                <a:tc>
                  <a:txBody>
                    <a:bodyPr/>
                    <a:lstStyle/>
                    <a:p>
                      <a:pPr algn="ctr" fontAlgn="ctr">
                        <a:buNone/>
                      </a:pPr>
                      <a:r>
                        <a:rPr lang="en-US" sz="1100" b="1" u="none" strike="noStrike" noProof="0" dirty="0">
                          <a:effectLst/>
                          <a:latin typeface="Calibri (Body)"/>
                        </a:rPr>
                        <a:t>TOTAL</a:t>
                      </a:r>
                      <a:endParaRPr lang="en-US" sz="1100" b="1"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b="1" u="none" strike="noStrike" noProof="0" dirty="0">
                          <a:effectLst/>
                          <a:latin typeface="Calibri (Body)"/>
                        </a:rPr>
                        <a:t>$4,927,000 </a:t>
                      </a:r>
                      <a:endParaRPr lang="en-US" sz="1100" b="1" i="0" u="none" strike="noStrike" noProof="0" dirty="0">
                        <a:solidFill>
                          <a:srgbClr val="000000"/>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9675888"/>
                  </a:ext>
                </a:extLst>
              </a:tr>
            </a:tbl>
          </a:graphicData>
        </a:graphic>
      </p:graphicFrame>
    </p:spTree>
    <p:extLst>
      <p:ext uri="{BB962C8B-B14F-4D97-AF65-F5344CB8AC3E}">
        <p14:creationId xmlns:p14="http://schemas.microsoft.com/office/powerpoint/2010/main" val="1606945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92B3D-0954-0B96-7DA4-C48B021AD40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57B5698-1C6C-1C49-DB13-771650E76397}"/>
              </a:ext>
            </a:extLst>
          </p:cNvPr>
          <p:cNvSpPr txBox="1">
            <a:spLocks noGrp="1"/>
          </p:cNvSpPr>
          <p:nvPr>
            <p:ph type="title" idx="4294967295"/>
          </p:nvPr>
        </p:nvSpPr>
        <p:spPr>
          <a:xfrm>
            <a:off x="80569" y="0"/>
            <a:ext cx="9587306" cy="765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800" kern="1200" cap="all" baseline="0">
                <a:solidFill>
                  <a:schemeClr val="tx1"/>
                </a:solidFill>
                <a:latin typeface="Frutiger LT Pro 55 Roman" panose="020B0602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0" i="0" u="none" strike="noStrike" kern="1200" cap="all" spc="0" normalizeH="0" baseline="0" noProof="0" dirty="0">
                <a:ln>
                  <a:noFill/>
                </a:ln>
                <a:solidFill>
                  <a:schemeClr val="bg1"/>
                </a:solidFill>
                <a:effectLst>
                  <a:outerShdw blurRad="38100" dist="38100" dir="2700000" algn="tl">
                    <a:srgbClr val="000000">
                      <a:alpha val="43137"/>
                    </a:srgbClr>
                  </a:outerShdw>
                </a:effectLst>
                <a:uLnTx/>
                <a:uFillTx/>
                <a:latin typeface="Frutiger LT Pro 55 Roman" panose="020B0602020204020204" pitchFamily="34" charset="0"/>
                <a:ea typeface="+mj-ea"/>
                <a:cs typeface="+mj-cs"/>
              </a:rPr>
              <a:t>Funding</a:t>
            </a:r>
          </a:p>
        </p:txBody>
      </p:sp>
      <p:sp>
        <p:nvSpPr>
          <p:cNvPr id="15" name="Content Placeholder 5">
            <a:extLst>
              <a:ext uri="{FF2B5EF4-FFF2-40B4-BE49-F238E27FC236}">
                <a16:creationId xmlns:a16="http://schemas.microsoft.com/office/drawing/2014/main" id="{3313C5C2-102F-DB47-4E55-F7E299FDD01D}"/>
              </a:ext>
            </a:extLst>
          </p:cNvPr>
          <p:cNvSpPr>
            <a:spLocks noGrp="1"/>
          </p:cNvSpPr>
          <p:nvPr>
            <p:ph idx="1"/>
          </p:nvPr>
        </p:nvSpPr>
        <p:spPr>
          <a:xfrm>
            <a:off x="180975" y="1016876"/>
            <a:ext cx="4512322" cy="1334438"/>
          </a:xfrm>
        </p:spPr>
        <p:txBody>
          <a:bodyPr>
            <a:normAutofit/>
          </a:bodyPr>
          <a:lstStyle/>
          <a:p>
            <a:r>
              <a:rPr lang="en-US" sz="2400" noProof="0" dirty="0"/>
              <a:t>State Revolving Fund (SRF) Disadvantaged Status</a:t>
            </a:r>
          </a:p>
          <a:p>
            <a:r>
              <a:rPr lang="en-US" sz="2400" noProof="0" dirty="0"/>
              <a:t>Available Funding Opportunities</a:t>
            </a:r>
          </a:p>
          <a:p>
            <a:endParaRPr lang="en-US" noProof="0" dirty="0"/>
          </a:p>
        </p:txBody>
      </p:sp>
      <p:sp>
        <p:nvSpPr>
          <p:cNvPr id="2" name="TextBox 1">
            <a:extLst>
              <a:ext uri="{FF2B5EF4-FFF2-40B4-BE49-F238E27FC236}">
                <a16:creationId xmlns:a16="http://schemas.microsoft.com/office/drawing/2014/main" id="{D694A85D-086D-8CD4-22B2-567EF670FDDE}"/>
              </a:ext>
            </a:extLst>
          </p:cNvPr>
          <p:cNvSpPr txBox="1"/>
          <p:nvPr/>
        </p:nvSpPr>
        <p:spPr>
          <a:xfrm>
            <a:off x="4625921" y="1016876"/>
            <a:ext cx="7279940" cy="307777"/>
          </a:xfrm>
          <a:prstGeom prst="rect">
            <a:avLst/>
          </a:prstGeom>
          <a:noFill/>
        </p:spPr>
        <p:txBody>
          <a:bodyPr wrap="square" rtlCol="0">
            <a:spAutoFit/>
          </a:bodyPr>
          <a:lstStyle/>
          <a:p>
            <a:r>
              <a:rPr lang="en-US" sz="1400" b="1" noProof="0" dirty="0"/>
              <a:t>Summary of SRF Disadvantaged Status (Primary Factors)</a:t>
            </a:r>
          </a:p>
        </p:txBody>
      </p:sp>
      <p:graphicFrame>
        <p:nvGraphicFramePr>
          <p:cNvPr id="6" name="Table 5">
            <a:extLst>
              <a:ext uri="{FF2B5EF4-FFF2-40B4-BE49-F238E27FC236}">
                <a16:creationId xmlns:a16="http://schemas.microsoft.com/office/drawing/2014/main" id="{CC09C2C7-FC64-F004-B270-C7F1F347501E}"/>
              </a:ext>
            </a:extLst>
          </p:cNvPr>
          <p:cNvGraphicFramePr>
            <a:graphicFrameLocks noGrp="1"/>
          </p:cNvGraphicFramePr>
          <p:nvPr>
            <p:extLst>
              <p:ext uri="{D42A27DB-BD31-4B8C-83A1-F6EECF244321}">
                <p14:modId xmlns:p14="http://schemas.microsoft.com/office/powerpoint/2010/main" val="4122251221"/>
              </p:ext>
            </p:extLst>
          </p:nvPr>
        </p:nvGraphicFramePr>
        <p:xfrm>
          <a:off x="4693297" y="1272579"/>
          <a:ext cx="7212566" cy="948309"/>
        </p:xfrm>
        <a:graphic>
          <a:graphicData uri="http://schemas.openxmlformats.org/drawingml/2006/table">
            <a:tbl>
              <a:tblPr firstRow="1">
                <a:tableStyleId>{5C22544A-7EE6-4342-B048-85BDC9FD1C3A}</a:tableStyleId>
              </a:tblPr>
              <a:tblGrid>
                <a:gridCol w="1967385">
                  <a:extLst>
                    <a:ext uri="{9D8B030D-6E8A-4147-A177-3AD203B41FA5}">
                      <a16:colId xmlns:a16="http://schemas.microsoft.com/office/drawing/2014/main" val="851213785"/>
                    </a:ext>
                  </a:extLst>
                </a:gridCol>
                <a:gridCol w="2772076">
                  <a:extLst>
                    <a:ext uri="{9D8B030D-6E8A-4147-A177-3AD203B41FA5}">
                      <a16:colId xmlns:a16="http://schemas.microsoft.com/office/drawing/2014/main" val="2322415258"/>
                    </a:ext>
                  </a:extLst>
                </a:gridCol>
                <a:gridCol w="2015165">
                  <a:extLst>
                    <a:ext uri="{9D8B030D-6E8A-4147-A177-3AD203B41FA5}">
                      <a16:colId xmlns:a16="http://schemas.microsoft.com/office/drawing/2014/main" val="2159612437"/>
                    </a:ext>
                  </a:extLst>
                </a:gridCol>
                <a:gridCol w="457940">
                  <a:extLst>
                    <a:ext uri="{9D8B030D-6E8A-4147-A177-3AD203B41FA5}">
                      <a16:colId xmlns:a16="http://schemas.microsoft.com/office/drawing/2014/main" val="3647714505"/>
                    </a:ext>
                  </a:extLst>
                </a:gridCol>
              </a:tblGrid>
              <a:tr h="190500">
                <a:tc>
                  <a:txBody>
                    <a:bodyPr/>
                    <a:lstStyle/>
                    <a:p>
                      <a:pPr algn="ctr" fontAlgn="ctr">
                        <a:buNone/>
                      </a:pPr>
                      <a:r>
                        <a:rPr lang="en-US" sz="1100" u="none" strike="noStrike" noProof="0" dirty="0">
                          <a:effectLst/>
                          <a:latin typeface="Calibri "/>
                        </a:rPr>
                        <a:t>Metric</a:t>
                      </a:r>
                      <a:endParaRPr lang="en-US" sz="1100" b="1" i="0" u="none" strike="noStrike" noProof="0" dirty="0">
                        <a:solidFill>
                          <a:srgbClr val="000000"/>
                        </a:solidFill>
                        <a:effectLst/>
                        <a:latin typeface="Calibri "/>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
                        </a:rPr>
                        <a:t>Community of </a:t>
                      </a:r>
                      <a:r>
                        <a:rPr lang="en-US" sz="1100" u="none" strike="noStrike" noProof="0" dirty="0" err="1">
                          <a:effectLst/>
                          <a:latin typeface="Calibri "/>
                        </a:rPr>
                        <a:t>Rollinsville</a:t>
                      </a:r>
                      <a:r>
                        <a:rPr lang="en-US" sz="1100" u="none" strike="noStrike" noProof="0" dirty="0">
                          <a:effectLst/>
                          <a:latin typeface="Calibri "/>
                        </a:rPr>
                        <a:t> (Margin of Error)</a:t>
                      </a:r>
                      <a:endParaRPr lang="en-US" sz="1100" b="1" i="0" u="none" strike="noStrike" noProof="0" dirty="0">
                        <a:solidFill>
                          <a:srgbClr val="000000"/>
                        </a:solidFill>
                        <a:effectLst/>
                        <a:latin typeface="Calibri "/>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
                        </a:rPr>
                        <a:t>Disadvantaged Community Requirement</a:t>
                      </a:r>
                      <a:endParaRPr lang="en-US" sz="1100" b="1" i="0" u="none" strike="noStrike" noProof="0" dirty="0">
                        <a:solidFill>
                          <a:srgbClr val="000000"/>
                        </a:solidFill>
                        <a:effectLst/>
                        <a:latin typeface="Calibri "/>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
                        </a:rPr>
                        <a:t>Metric Met?</a:t>
                      </a:r>
                      <a:endParaRPr lang="en-US" sz="1100" b="1" i="0" u="none" strike="noStrike" noProof="0" dirty="0">
                        <a:solidFill>
                          <a:srgbClr val="000000"/>
                        </a:solidFill>
                        <a:effectLst/>
                        <a:latin typeface="Calibri "/>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3652040"/>
                  </a:ext>
                </a:extLst>
              </a:tr>
              <a:tr h="201168">
                <a:tc>
                  <a:txBody>
                    <a:bodyPr/>
                    <a:lstStyle/>
                    <a:p>
                      <a:pPr algn="ctr" fontAlgn="ctr">
                        <a:buNone/>
                      </a:pPr>
                      <a:r>
                        <a:rPr lang="en-US" sz="1100" u="none" strike="noStrike" noProof="0" dirty="0">
                          <a:effectLst/>
                          <a:latin typeface="Calibri "/>
                        </a:rPr>
                        <a:t>Median Household Income</a:t>
                      </a:r>
                      <a:endParaRPr lang="en-US" sz="1100" b="0" i="0" u="none" strike="noStrike" noProof="0" dirty="0">
                        <a:solidFill>
                          <a:srgbClr val="000000"/>
                        </a:solidFill>
                        <a:effectLst/>
                        <a:latin typeface="Calibri "/>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u="none" strike="noStrike" noProof="0" dirty="0">
                          <a:effectLst/>
                          <a:latin typeface="Calibri "/>
                        </a:rPr>
                        <a:t>$108,14 (-52,419</a:t>
                      </a:r>
                      <a:r>
                        <a:rPr lang="en-US" sz="1100" b="0" i="0" u="none" strike="noStrike" noProof="0" dirty="0">
                          <a:solidFill>
                            <a:srgbClr val="000000"/>
                          </a:solidFill>
                          <a:effectLst/>
                          <a:latin typeface="Calibri "/>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
                        </a:rPr>
                        <a:t>&lt;= $73,976</a:t>
                      </a:r>
                      <a:endParaRPr lang="en-US" sz="1100" b="0" i="0" u="none" strike="noStrike" noProof="0" dirty="0">
                        <a:solidFill>
                          <a:srgbClr val="000000"/>
                        </a:solidFill>
                        <a:effectLst/>
                        <a:latin typeface="Calibri "/>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
                        </a:rPr>
                        <a:t>No</a:t>
                      </a:r>
                      <a:endParaRPr lang="en-US" sz="1100" b="0" i="0" u="none" strike="noStrike" noProof="0" dirty="0">
                        <a:solidFill>
                          <a:srgbClr val="000000"/>
                        </a:solidFill>
                        <a:effectLst/>
                        <a:latin typeface="Calibri "/>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5302476"/>
                  </a:ext>
                </a:extLst>
              </a:tr>
              <a:tr h="201168">
                <a:tc>
                  <a:txBody>
                    <a:bodyPr/>
                    <a:lstStyle/>
                    <a:p>
                      <a:pPr algn="ctr" fontAlgn="ctr">
                        <a:buNone/>
                      </a:pPr>
                      <a:r>
                        <a:rPr lang="en-US" sz="1100" u="none" strike="noStrike" noProof="0" dirty="0">
                          <a:effectLst/>
                          <a:latin typeface="Calibri "/>
                        </a:rPr>
                        <a:t>Median Home Value</a:t>
                      </a:r>
                      <a:endParaRPr lang="en-US" sz="1100" b="0" i="0" u="none" strike="noStrike" noProof="0" dirty="0">
                        <a:solidFill>
                          <a:srgbClr val="000000"/>
                        </a:solidFill>
                        <a:effectLst/>
                        <a:latin typeface="Calibri "/>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u="none" strike="noStrike" noProof="0" dirty="0">
                          <a:effectLst/>
                          <a:latin typeface="Calibri "/>
                        </a:rPr>
                        <a:t>$602,200 (-47,095</a:t>
                      </a:r>
                      <a:r>
                        <a:rPr lang="en-US" sz="1100" b="0" i="0" u="none" strike="noStrike" noProof="0" dirty="0">
                          <a:solidFill>
                            <a:srgbClr val="000000"/>
                          </a:solidFill>
                          <a:effectLst/>
                          <a:latin typeface="Calibri "/>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
                        </a:rPr>
                        <a:t> &lt;= $502,200</a:t>
                      </a:r>
                      <a:endParaRPr lang="en-US" sz="1100" b="0" i="0" u="none" strike="noStrike" noProof="0" dirty="0">
                        <a:solidFill>
                          <a:srgbClr val="000000"/>
                        </a:solidFill>
                        <a:effectLst/>
                        <a:latin typeface="Calibri "/>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
                        </a:rPr>
                        <a:t>No</a:t>
                      </a:r>
                      <a:endParaRPr lang="en-US" sz="1100" b="0" i="0" u="none" strike="noStrike" noProof="0" dirty="0">
                        <a:solidFill>
                          <a:srgbClr val="000000"/>
                        </a:solidFill>
                        <a:effectLst/>
                        <a:latin typeface="Calibri "/>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3416965"/>
                  </a:ext>
                </a:extLst>
              </a:tr>
              <a:tr h="201168">
                <a:tc>
                  <a:txBody>
                    <a:bodyPr/>
                    <a:lstStyle/>
                    <a:p>
                      <a:pPr algn="ctr" fontAlgn="ctr">
                        <a:buNone/>
                      </a:pPr>
                      <a:r>
                        <a:rPr lang="en-US" sz="1100" u="none" strike="noStrike" noProof="0" dirty="0">
                          <a:effectLst/>
                          <a:latin typeface="Calibri "/>
                        </a:rPr>
                        <a:t>Unemployment Percentage</a:t>
                      </a:r>
                      <a:endParaRPr lang="en-US" sz="1100" b="0" i="0" u="none" strike="noStrike" noProof="0" dirty="0">
                        <a:solidFill>
                          <a:srgbClr val="000000"/>
                        </a:solidFill>
                        <a:effectLst/>
                        <a:latin typeface="Calibri "/>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
                        </a:rPr>
                        <a:t>3.10%</a:t>
                      </a:r>
                      <a:endParaRPr lang="en-US" sz="1100" b="0" i="0" u="none" strike="noStrike" noProof="0" dirty="0">
                        <a:solidFill>
                          <a:srgbClr val="000000"/>
                        </a:solidFill>
                        <a:effectLst/>
                        <a:latin typeface="Calibri "/>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
                        </a:rPr>
                        <a:t>&gt;= 4.47%</a:t>
                      </a:r>
                      <a:endParaRPr lang="en-US" sz="1100" b="0" i="0" u="none" strike="noStrike" noProof="0" dirty="0">
                        <a:solidFill>
                          <a:srgbClr val="000000"/>
                        </a:solidFill>
                        <a:effectLst/>
                        <a:latin typeface="Calibri "/>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u="none" strike="noStrike" noProof="0" dirty="0">
                          <a:effectLst/>
                          <a:latin typeface="Calibri "/>
                        </a:rPr>
                        <a:t>No</a:t>
                      </a:r>
                      <a:endParaRPr lang="en-US" sz="1100" b="0" i="0" u="none" strike="noStrike" noProof="0" dirty="0">
                        <a:solidFill>
                          <a:srgbClr val="000000"/>
                        </a:solidFill>
                        <a:effectLst/>
                        <a:latin typeface="Calibri "/>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7758545"/>
                  </a:ext>
                </a:extLst>
              </a:tr>
            </a:tbl>
          </a:graphicData>
        </a:graphic>
      </p:graphicFrame>
      <p:sp>
        <p:nvSpPr>
          <p:cNvPr id="3" name="TextBox 2">
            <a:extLst>
              <a:ext uri="{FF2B5EF4-FFF2-40B4-BE49-F238E27FC236}">
                <a16:creationId xmlns:a16="http://schemas.microsoft.com/office/drawing/2014/main" id="{6C866A5A-DEB2-6910-F811-586AA4DB062B}"/>
              </a:ext>
            </a:extLst>
          </p:cNvPr>
          <p:cNvSpPr txBox="1"/>
          <p:nvPr/>
        </p:nvSpPr>
        <p:spPr>
          <a:xfrm>
            <a:off x="80569" y="2449191"/>
            <a:ext cx="7279940" cy="307777"/>
          </a:xfrm>
          <a:prstGeom prst="rect">
            <a:avLst/>
          </a:prstGeom>
          <a:noFill/>
        </p:spPr>
        <p:txBody>
          <a:bodyPr wrap="square" rtlCol="0">
            <a:spAutoFit/>
          </a:bodyPr>
          <a:lstStyle/>
          <a:p>
            <a:r>
              <a:rPr lang="en-US" sz="1400" b="1" noProof="0" dirty="0"/>
              <a:t>Summary of Available Funding Opportunities</a:t>
            </a:r>
          </a:p>
        </p:txBody>
      </p:sp>
      <p:graphicFrame>
        <p:nvGraphicFramePr>
          <p:cNvPr id="8" name="Table 7">
            <a:extLst>
              <a:ext uri="{FF2B5EF4-FFF2-40B4-BE49-F238E27FC236}">
                <a16:creationId xmlns:a16="http://schemas.microsoft.com/office/drawing/2014/main" id="{AD1E6A80-881E-7A7A-F305-A60D8C777B8E}"/>
              </a:ext>
            </a:extLst>
          </p:cNvPr>
          <p:cNvGraphicFramePr>
            <a:graphicFrameLocks noGrp="1"/>
          </p:cNvGraphicFramePr>
          <p:nvPr>
            <p:extLst>
              <p:ext uri="{D42A27DB-BD31-4B8C-83A1-F6EECF244321}">
                <p14:modId xmlns:p14="http://schemas.microsoft.com/office/powerpoint/2010/main" val="1242014605"/>
              </p:ext>
            </p:extLst>
          </p:nvPr>
        </p:nvGraphicFramePr>
        <p:xfrm>
          <a:off x="180974" y="2705878"/>
          <a:ext cx="11724887" cy="2943227"/>
        </p:xfrm>
        <a:graphic>
          <a:graphicData uri="http://schemas.openxmlformats.org/drawingml/2006/table">
            <a:tbl>
              <a:tblPr firstRow="1">
                <a:tableStyleId>{5C22544A-7EE6-4342-B048-85BDC9FD1C3A}</a:tableStyleId>
              </a:tblPr>
              <a:tblGrid>
                <a:gridCol w="2812483">
                  <a:extLst>
                    <a:ext uri="{9D8B030D-6E8A-4147-A177-3AD203B41FA5}">
                      <a16:colId xmlns:a16="http://schemas.microsoft.com/office/drawing/2014/main" val="238484392"/>
                    </a:ext>
                  </a:extLst>
                </a:gridCol>
                <a:gridCol w="2310063">
                  <a:extLst>
                    <a:ext uri="{9D8B030D-6E8A-4147-A177-3AD203B41FA5}">
                      <a16:colId xmlns:a16="http://schemas.microsoft.com/office/drawing/2014/main" val="1209597307"/>
                    </a:ext>
                  </a:extLst>
                </a:gridCol>
                <a:gridCol w="2627697">
                  <a:extLst>
                    <a:ext uri="{9D8B030D-6E8A-4147-A177-3AD203B41FA5}">
                      <a16:colId xmlns:a16="http://schemas.microsoft.com/office/drawing/2014/main" val="2769941808"/>
                    </a:ext>
                  </a:extLst>
                </a:gridCol>
                <a:gridCol w="2521819">
                  <a:extLst>
                    <a:ext uri="{9D8B030D-6E8A-4147-A177-3AD203B41FA5}">
                      <a16:colId xmlns:a16="http://schemas.microsoft.com/office/drawing/2014/main" val="2941324882"/>
                    </a:ext>
                  </a:extLst>
                </a:gridCol>
                <a:gridCol w="1452825">
                  <a:extLst>
                    <a:ext uri="{9D8B030D-6E8A-4147-A177-3AD203B41FA5}">
                      <a16:colId xmlns:a16="http://schemas.microsoft.com/office/drawing/2014/main" val="301677892"/>
                    </a:ext>
                  </a:extLst>
                </a:gridCol>
              </a:tblGrid>
              <a:tr h="202725">
                <a:tc>
                  <a:txBody>
                    <a:bodyPr/>
                    <a:lstStyle/>
                    <a:p>
                      <a:pPr algn="ctr" fontAlgn="ctr">
                        <a:buNone/>
                      </a:pPr>
                      <a:r>
                        <a:rPr lang="en-US" sz="1100" b="1" u="none" strike="noStrike" noProof="0" dirty="0">
                          <a:effectLst/>
                          <a:latin typeface="Calibri "/>
                        </a:rPr>
                        <a:t>Funding Opportunity</a:t>
                      </a:r>
                      <a:endParaRPr lang="en-US" sz="1100" b="1"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b="1" u="none" strike="noStrike" noProof="0" dirty="0">
                          <a:effectLst/>
                          <a:latin typeface="Calibri "/>
                        </a:rPr>
                        <a:t>Organization(s)</a:t>
                      </a:r>
                      <a:endParaRPr lang="en-US" sz="1100" b="1"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b="1" u="none" strike="noStrike" noProof="0" dirty="0">
                          <a:effectLst/>
                          <a:latin typeface="Calibri "/>
                        </a:rPr>
                        <a:t>Deadline(s)</a:t>
                      </a:r>
                      <a:endParaRPr lang="en-US" sz="1100" b="1" i="0" u="none" strike="noStrike" noProof="0" dirty="0">
                        <a:solidFill>
                          <a:srgbClr val="000000"/>
                        </a:solidFill>
                        <a:effectLst/>
                        <a:latin typeface="Calibri "/>
                      </a:endParaRPr>
                    </a:p>
                  </a:txBody>
                  <a:tcPr marL="174054"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b="1" u="none" strike="noStrike" noProof="0" dirty="0">
                          <a:effectLst/>
                          <a:latin typeface="Calibri "/>
                        </a:rPr>
                        <a:t>Amount Available</a:t>
                      </a:r>
                      <a:endParaRPr lang="en-US" sz="1100" b="1" i="0" u="none" strike="noStrike" noProof="0" dirty="0">
                        <a:solidFill>
                          <a:srgbClr val="000000"/>
                        </a:solidFill>
                        <a:effectLst/>
                        <a:latin typeface="Calibri "/>
                      </a:endParaRPr>
                    </a:p>
                  </a:txBody>
                  <a:tcPr marL="58018"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100" b="1" u="none" strike="noStrike" noProof="0" dirty="0">
                          <a:effectLst/>
                          <a:latin typeface="Calibri "/>
                        </a:rPr>
                        <a:t>Requirements</a:t>
                      </a:r>
                      <a:endParaRPr lang="en-US" sz="1100" b="1"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3906039"/>
                  </a:ext>
                </a:extLst>
              </a:tr>
              <a:tr h="201168">
                <a:tc>
                  <a:txBody>
                    <a:bodyPr/>
                    <a:lstStyle/>
                    <a:p>
                      <a:pPr algn="ctr" fontAlgn="ctr">
                        <a:buNone/>
                      </a:pPr>
                      <a:r>
                        <a:rPr lang="en-US" sz="1050" u="none" strike="noStrike" noProof="0" dirty="0">
                          <a:effectLst/>
                          <a:latin typeface="Calibri "/>
                        </a:rPr>
                        <a:t>User Fees and Tap Fees</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20" noProof="0" dirty="0">
                          <a:effectLst/>
                          <a:latin typeface="Calibri "/>
                        </a:rPr>
                        <a:t>Special District</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50" noProof="0" dirty="0">
                          <a:effectLst/>
                          <a:latin typeface="Calibri "/>
                        </a:rPr>
                        <a:t>-</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25" noProof="0" dirty="0">
                          <a:effectLst/>
                          <a:latin typeface="Calibri "/>
                        </a:rPr>
                        <a:t>TBD</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50" noProof="0" dirty="0">
                          <a:effectLst/>
                          <a:latin typeface="Calibri "/>
                        </a:rPr>
                        <a:t>-</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4150090"/>
                  </a:ext>
                </a:extLst>
              </a:tr>
              <a:tr h="167002">
                <a:tc>
                  <a:txBody>
                    <a:bodyPr/>
                    <a:lstStyle/>
                    <a:p>
                      <a:pPr algn="ctr" fontAlgn="ctr">
                        <a:buNone/>
                      </a:pPr>
                      <a:r>
                        <a:rPr lang="en-US" sz="1050" u="none" strike="noStrike" noProof="0" dirty="0">
                          <a:effectLst/>
                          <a:latin typeface="Calibri "/>
                        </a:rPr>
                        <a:t>State Revolving Fund Loan</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noProof="0" dirty="0">
                          <a:effectLst/>
                          <a:latin typeface="Calibri "/>
                        </a:rPr>
                        <a:t>CDPHE, WQCD, DOLA, &amp; Authority</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noProof="0" dirty="0">
                          <a:effectLst/>
                          <a:latin typeface="Calibri "/>
                        </a:rPr>
                        <a:t>January 5</a:t>
                      </a:r>
                      <a:r>
                        <a:rPr lang="en-US" sz="1050" u="none" strike="noStrike" baseline="30000" noProof="0" dirty="0">
                          <a:effectLst/>
                          <a:latin typeface="Calibri "/>
                        </a:rPr>
                        <a:t>th</a:t>
                      </a:r>
                      <a:r>
                        <a:rPr lang="en-US" sz="1050" u="none" strike="noStrike" noProof="0" dirty="0">
                          <a:effectLst/>
                          <a:latin typeface="Calibri "/>
                        </a:rPr>
                        <a:t>, February 5</a:t>
                      </a:r>
                      <a:r>
                        <a:rPr lang="en-US" sz="1050" u="none" strike="noStrike" baseline="30000" noProof="0" dirty="0">
                          <a:effectLst/>
                          <a:latin typeface="Calibri "/>
                        </a:rPr>
                        <a:t>th</a:t>
                      </a:r>
                      <a:r>
                        <a:rPr lang="en-US" sz="1050" u="none" strike="noStrike" noProof="0" dirty="0">
                          <a:effectLst/>
                          <a:latin typeface="Calibri "/>
                        </a:rPr>
                        <a:t>, April 5</a:t>
                      </a:r>
                      <a:r>
                        <a:rPr lang="en-US" sz="1050" u="none" strike="noStrike" baseline="30000" noProof="0" dirty="0">
                          <a:effectLst/>
                          <a:latin typeface="Calibri "/>
                        </a:rPr>
                        <a:t>th</a:t>
                      </a:r>
                      <a:r>
                        <a:rPr lang="en-US" sz="1050" u="none" strike="noStrike" noProof="0" dirty="0">
                          <a:effectLst/>
                          <a:latin typeface="Calibri "/>
                        </a:rPr>
                        <a:t>, June 5</a:t>
                      </a:r>
                      <a:r>
                        <a:rPr lang="en-US" sz="1050" u="none" strike="noStrike" baseline="30000" noProof="0" dirty="0">
                          <a:effectLst/>
                          <a:latin typeface="Calibri "/>
                        </a:rPr>
                        <a:t>th</a:t>
                      </a:r>
                      <a:r>
                        <a:rPr lang="en-US" sz="1050" u="none" strike="noStrike" noProof="0" dirty="0">
                          <a:effectLst/>
                          <a:latin typeface="Calibri "/>
                        </a:rPr>
                        <a:t>, August 5</a:t>
                      </a:r>
                      <a:r>
                        <a:rPr lang="en-US" sz="1050" u="none" strike="noStrike" baseline="30000" noProof="0" dirty="0">
                          <a:effectLst/>
                          <a:latin typeface="Calibri "/>
                        </a:rPr>
                        <a:t>th</a:t>
                      </a:r>
                      <a:r>
                        <a:rPr lang="en-US" sz="1050" u="none" strike="noStrike" noProof="0" dirty="0">
                          <a:effectLst/>
                          <a:latin typeface="Calibri "/>
                        </a:rPr>
                        <a:t>, and November 5</a:t>
                      </a:r>
                      <a:r>
                        <a:rPr lang="en-US" sz="1050" u="none" strike="noStrike" baseline="30000" noProof="0" dirty="0">
                          <a:effectLst/>
                          <a:latin typeface="Calibri "/>
                        </a:rPr>
                        <a:t>th</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10" noProof="0" dirty="0">
                          <a:effectLst/>
                          <a:latin typeface="Calibri "/>
                        </a:rPr>
                        <a:t>Varies for DWRF &amp; WPCRF</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noProof="0" dirty="0">
                          <a:effectLst/>
                          <a:latin typeface="Calibri "/>
                        </a:rPr>
                        <a:t>See SRF report section</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1125406"/>
                  </a:ext>
                </a:extLst>
              </a:tr>
              <a:tr h="201168">
                <a:tc>
                  <a:txBody>
                    <a:bodyPr/>
                    <a:lstStyle/>
                    <a:p>
                      <a:pPr algn="ctr" fontAlgn="ctr">
                        <a:buNone/>
                      </a:pPr>
                      <a:r>
                        <a:rPr lang="en-US" sz="1050" u="none" strike="noStrike" noProof="0" dirty="0">
                          <a:effectLst/>
                          <a:latin typeface="Calibri "/>
                        </a:rPr>
                        <a:t>EIAF Administrative Grant</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20" noProof="0" dirty="0">
                          <a:effectLst/>
                          <a:latin typeface="Calibri "/>
                        </a:rPr>
                        <a:t>DOLA</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noProof="0" dirty="0">
                          <a:effectLst/>
                          <a:latin typeface="Calibri "/>
                        </a:rPr>
                        <a:t>April 1st, August 1st, December 1st</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10" noProof="0" dirty="0">
                          <a:effectLst/>
                          <a:latin typeface="Calibri "/>
                        </a:rPr>
                        <a:t>$25,000 </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10" noProof="0" dirty="0">
                          <a:effectLst/>
                          <a:latin typeface="Calibri "/>
                        </a:rPr>
                        <a:t>Dollar-for-dollar match</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4603553"/>
                  </a:ext>
                </a:extLst>
              </a:tr>
              <a:tr h="201168">
                <a:tc>
                  <a:txBody>
                    <a:bodyPr/>
                    <a:lstStyle/>
                    <a:p>
                      <a:pPr algn="ctr" fontAlgn="ctr">
                        <a:buNone/>
                      </a:pPr>
                      <a:r>
                        <a:rPr lang="en-US" sz="1050" u="none" strike="noStrike" noProof="0" dirty="0">
                          <a:effectLst/>
                          <a:latin typeface="Calibri "/>
                        </a:rPr>
                        <a:t>EIAF Tier I Grant</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20" noProof="0" dirty="0">
                          <a:effectLst/>
                          <a:latin typeface="Calibri "/>
                        </a:rPr>
                        <a:t>DOLA</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noProof="0" dirty="0">
                          <a:effectLst/>
                          <a:latin typeface="Calibri "/>
                        </a:rPr>
                        <a:t>April 1st, August 1st, December 1st</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10" noProof="0" dirty="0">
                          <a:effectLst/>
                          <a:latin typeface="Calibri "/>
                        </a:rPr>
                        <a:t>$200,000 </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10" noProof="0" dirty="0">
                          <a:effectLst/>
                          <a:latin typeface="Calibri "/>
                        </a:rPr>
                        <a:t>Dollar-for-dollar match</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156318"/>
                  </a:ext>
                </a:extLst>
              </a:tr>
              <a:tr h="201168">
                <a:tc>
                  <a:txBody>
                    <a:bodyPr/>
                    <a:lstStyle/>
                    <a:p>
                      <a:pPr algn="ctr" fontAlgn="ctr">
                        <a:buNone/>
                      </a:pPr>
                      <a:r>
                        <a:rPr lang="en-US" sz="1050" u="none" strike="noStrike" noProof="0" dirty="0">
                          <a:effectLst/>
                          <a:latin typeface="Calibri "/>
                        </a:rPr>
                        <a:t>EIAF Tier II Grant</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noProof="0" dirty="0">
                          <a:effectLst/>
                          <a:latin typeface="Calibri "/>
                        </a:rPr>
                        <a:t> DOLA</a:t>
                      </a:r>
                      <a:endParaRPr lang="en-US" sz="1050" b="1"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noProof="0" dirty="0">
                          <a:effectLst/>
                          <a:latin typeface="Calibri "/>
                        </a:rPr>
                        <a:t>April 1st, August 1st, December 1st</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50" u="none" strike="noStrike" spc="-10" noProof="0" dirty="0">
                          <a:effectLst/>
                          <a:latin typeface="Calibri "/>
                        </a:rPr>
                        <a:t>$200,000 </a:t>
                      </a:r>
                      <a:r>
                        <a:rPr lang="en-US" sz="1050" u="none" strike="noStrike" noProof="0" dirty="0">
                          <a:effectLst/>
                          <a:latin typeface="Calibri "/>
                        </a:rPr>
                        <a:t>to $1,000,000</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10" noProof="0" dirty="0">
                          <a:effectLst/>
                          <a:latin typeface="Calibri "/>
                        </a:rPr>
                        <a:t>Dollar-for-dollar match</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6701562"/>
                  </a:ext>
                </a:extLst>
              </a:tr>
              <a:tr h="201168">
                <a:tc>
                  <a:txBody>
                    <a:bodyPr/>
                    <a:lstStyle/>
                    <a:p>
                      <a:pPr algn="ctr" fontAlgn="ctr">
                        <a:buNone/>
                      </a:pPr>
                      <a:r>
                        <a:rPr lang="en-US" sz="1050" u="none" strike="noStrike" noProof="0" dirty="0">
                          <a:effectLst/>
                          <a:latin typeface="Calibri "/>
                        </a:rPr>
                        <a:t>Flood and Drought Response Fund</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20" noProof="0" dirty="0">
                          <a:effectLst/>
                          <a:latin typeface="Calibri "/>
                        </a:rPr>
                        <a:t>CWBD</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20" noProof="0" dirty="0">
                          <a:effectLst/>
                          <a:latin typeface="Calibri "/>
                        </a:rPr>
                        <a:t>None</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10" noProof="0" dirty="0">
                          <a:effectLst/>
                          <a:latin typeface="Calibri "/>
                        </a:rPr>
                        <a:t>Varies</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50" noProof="0" dirty="0">
                          <a:effectLst/>
                          <a:latin typeface="Calibri "/>
                        </a:rPr>
                        <a:t>-</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5539479"/>
                  </a:ext>
                </a:extLst>
              </a:tr>
              <a:tr h="201168">
                <a:tc>
                  <a:txBody>
                    <a:bodyPr/>
                    <a:lstStyle/>
                    <a:p>
                      <a:pPr algn="ctr" fontAlgn="ctr">
                        <a:buNone/>
                      </a:pPr>
                      <a:r>
                        <a:rPr lang="en-US" sz="1050" u="none" strike="noStrike" noProof="0" dirty="0">
                          <a:effectLst/>
                          <a:latin typeface="Calibri "/>
                        </a:rPr>
                        <a:t>Water Project Loan Program</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20" noProof="0" dirty="0">
                          <a:effectLst/>
                          <a:latin typeface="Calibri "/>
                        </a:rPr>
                        <a:t>CWCB</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10" noProof="0" dirty="0">
                          <a:effectLst/>
                          <a:latin typeface="Calibri "/>
                        </a:rPr>
                        <a:t>Varies</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10" noProof="0" dirty="0">
                          <a:effectLst/>
                          <a:latin typeface="Calibri "/>
                        </a:rPr>
                        <a:t>Varies</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50" noProof="0" dirty="0">
                          <a:effectLst/>
                          <a:latin typeface="Calibri "/>
                        </a:rPr>
                        <a:t>-</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3220590"/>
                  </a:ext>
                </a:extLst>
              </a:tr>
              <a:tr h="201168">
                <a:tc>
                  <a:txBody>
                    <a:bodyPr/>
                    <a:lstStyle/>
                    <a:p>
                      <a:pPr algn="ctr" fontAlgn="ctr">
                        <a:buNone/>
                      </a:pPr>
                      <a:r>
                        <a:rPr lang="en-US" sz="1050" u="none" strike="noStrike" noProof="0" dirty="0">
                          <a:effectLst/>
                          <a:latin typeface="Calibri "/>
                        </a:rPr>
                        <a:t>Water Plan Grants</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20" noProof="0" dirty="0">
                          <a:effectLst/>
                          <a:latin typeface="Calibri "/>
                        </a:rPr>
                        <a:t>CWBD</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10" noProof="0" dirty="0">
                          <a:effectLst/>
                          <a:latin typeface="Calibri "/>
                        </a:rPr>
                        <a:t>Varies</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10" noProof="0" dirty="0">
                          <a:effectLst/>
                          <a:latin typeface="Calibri "/>
                        </a:rPr>
                        <a:t>Varies</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noProof="0" dirty="0">
                          <a:effectLst/>
                          <a:latin typeface="Calibri "/>
                        </a:rPr>
                        <a:t>50% Match</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4220289"/>
                  </a:ext>
                </a:extLst>
              </a:tr>
              <a:tr h="201168">
                <a:tc>
                  <a:txBody>
                    <a:bodyPr/>
                    <a:lstStyle/>
                    <a:p>
                      <a:pPr algn="ctr" fontAlgn="ctr">
                        <a:buNone/>
                      </a:pPr>
                      <a:r>
                        <a:rPr lang="en-US" sz="1050" u="none" strike="noStrike" noProof="0" dirty="0">
                          <a:effectLst/>
                          <a:latin typeface="Calibri "/>
                        </a:rPr>
                        <a:t>Emergency Community Water Assistance Grants</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noProof="0" dirty="0">
                          <a:effectLst/>
                          <a:latin typeface="Calibri "/>
                        </a:rPr>
                        <a:t>USDA Rural Development</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10" noProof="0" dirty="0">
                          <a:effectLst/>
                          <a:latin typeface="Calibri "/>
                        </a:rPr>
                        <a:t>Varies</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50" u="none" strike="noStrike" spc="-10" noProof="0" dirty="0">
                          <a:effectLst/>
                          <a:latin typeface="Calibri "/>
                        </a:rPr>
                        <a:t>$150,000 or $1,000,000</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50" u="none" strike="noStrike" spc="-50" noProof="0" dirty="0">
                          <a:effectLst/>
                          <a:latin typeface="Calibri "/>
                        </a:rPr>
                        <a:t>-</a:t>
                      </a:r>
                      <a:r>
                        <a:rPr lang="en-US" sz="1050" u="none" strike="noStrike" noProof="0" dirty="0">
                          <a:effectLst/>
                          <a:latin typeface="Calibri "/>
                        </a:rPr>
                        <a:t> </a:t>
                      </a:r>
                      <a:endParaRPr lang="en-US" sz="1050" b="1"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2657582"/>
                  </a:ext>
                </a:extLst>
              </a:tr>
              <a:tr h="201168">
                <a:tc>
                  <a:txBody>
                    <a:bodyPr/>
                    <a:lstStyle/>
                    <a:p>
                      <a:pPr algn="ctr" fontAlgn="ctr">
                        <a:buNone/>
                      </a:pPr>
                      <a:r>
                        <a:rPr lang="en-US" sz="1050" u="none" strike="noStrike" noProof="0" dirty="0">
                          <a:effectLst/>
                          <a:latin typeface="Calibri "/>
                        </a:rPr>
                        <a:t>Direct Grants and Loans</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noProof="0" dirty="0">
                          <a:effectLst/>
                          <a:latin typeface="Calibri "/>
                        </a:rPr>
                        <a:t>USDA Rural Development</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20" noProof="0" dirty="0">
                          <a:effectLst/>
                          <a:latin typeface="Calibri "/>
                        </a:rPr>
                        <a:t>None</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10" noProof="0" dirty="0">
                          <a:effectLst/>
                          <a:latin typeface="Calibri "/>
                        </a:rPr>
                        <a:t>Varies</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50" noProof="0" dirty="0">
                          <a:effectLst/>
                          <a:latin typeface="Calibri "/>
                        </a:rPr>
                        <a:t>-</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2266005"/>
                  </a:ext>
                </a:extLst>
              </a:tr>
              <a:tr h="201168">
                <a:tc>
                  <a:txBody>
                    <a:bodyPr/>
                    <a:lstStyle/>
                    <a:p>
                      <a:pPr algn="ctr" fontAlgn="ctr">
                        <a:buNone/>
                      </a:pPr>
                      <a:r>
                        <a:rPr lang="en-US" sz="1050" u="none" strike="noStrike" noProof="0" dirty="0" err="1">
                          <a:effectLst/>
                          <a:latin typeface="Calibri "/>
                        </a:rPr>
                        <a:t>WaterSMART</a:t>
                      </a:r>
                      <a:r>
                        <a:rPr lang="en-US" sz="1050" u="none" strike="noStrike" noProof="0" dirty="0">
                          <a:effectLst/>
                          <a:latin typeface="Calibri "/>
                        </a:rPr>
                        <a:t> Water and Energy Efficiency Grants</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noProof="0" dirty="0">
                          <a:effectLst/>
                          <a:latin typeface="Calibri "/>
                        </a:rPr>
                        <a:t> USBR</a:t>
                      </a:r>
                      <a:endParaRPr lang="en-US" sz="1050" b="1"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10" noProof="0" dirty="0">
                          <a:effectLst/>
                          <a:latin typeface="Calibri "/>
                        </a:rPr>
                        <a:t>Varies</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50" u="none" strike="noStrike" spc="-10" noProof="0" dirty="0">
                          <a:effectLst/>
                          <a:latin typeface="Calibri "/>
                        </a:rPr>
                        <a:t>$500,000 or $5,000,000</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noProof="0" dirty="0">
                          <a:effectLst/>
                          <a:latin typeface="Calibri "/>
                        </a:rPr>
                        <a:t>50% match</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7965353"/>
                  </a:ext>
                </a:extLst>
              </a:tr>
              <a:tr h="201168">
                <a:tc>
                  <a:txBody>
                    <a:bodyPr/>
                    <a:lstStyle/>
                    <a:p>
                      <a:pPr algn="ctr" fontAlgn="ctr">
                        <a:buNone/>
                      </a:pPr>
                      <a:r>
                        <a:rPr lang="en-US" sz="1050" u="none" strike="noStrike" noProof="0" dirty="0" err="1">
                          <a:effectLst/>
                          <a:latin typeface="Calibri "/>
                        </a:rPr>
                        <a:t>WaterSMART</a:t>
                      </a:r>
                      <a:r>
                        <a:rPr lang="en-US" sz="1050" u="none" strike="noStrike" noProof="0" dirty="0">
                          <a:effectLst/>
                          <a:latin typeface="Calibri "/>
                        </a:rPr>
                        <a:t> Drought Resiliency Projects</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20" noProof="0" dirty="0">
                          <a:effectLst/>
                          <a:latin typeface="Calibri "/>
                        </a:rPr>
                        <a:t>USBR</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10" noProof="0" dirty="0">
                          <a:effectLst/>
                          <a:latin typeface="Calibri "/>
                        </a:rPr>
                        <a:t>Varies</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10" noProof="0" dirty="0">
                          <a:effectLst/>
                          <a:latin typeface="Calibri "/>
                        </a:rPr>
                        <a:t>$3,000,000</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noProof="0" dirty="0">
                          <a:effectLst/>
                          <a:latin typeface="Calibri "/>
                        </a:rPr>
                        <a:t> </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1751633"/>
                  </a:ext>
                </a:extLst>
              </a:tr>
              <a:tr h="201168">
                <a:tc>
                  <a:txBody>
                    <a:bodyPr/>
                    <a:lstStyle/>
                    <a:p>
                      <a:pPr algn="ctr" fontAlgn="ctr">
                        <a:buNone/>
                      </a:pPr>
                      <a:r>
                        <a:rPr lang="en-US" sz="1050" u="none" strike="noStrike" noProof="0" dirty="0">
                          <a:effectLst/>
                          <a:latin typeface="Calibri "/>
                        </a:rPr>
                        <a:t>(Local IMPACT) Accelerator</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20" noProof="0" dirty="0">
                          <a:effectLst/>
                          <a:latin typeface="Calibri "/>
                        </a:rPr>
                        <a:t>Colorado Energy Office</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10" noProof="0" dirty="0">
                          <a:effectLst/>
                          <a:latin typeface="Calibri "/>
                        </a:rPr>
                        <a:t>Oct 1 - Nov 17</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spc="-10" noProof="0" dirty="0">
                          <a:effectLst/>
                          <a:latin typeface="Calibri "/>
                        </a:rPr>
                        <a:t>$200,000/ policy + $1,800,000/ implement</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050" u="none" strike="noStrike" noProof="0" dirty="0">
                          <a:effectLst/>
                          <a:latin typeface="Calibri "/>
                        </a:rPr>
                        <a:t>5% match</a:t>
                      </a:r>
                      <a:endParaRPr lang="en-US" sz="1050" b="0" i="0" u="none" strike="noStrike" noProof="0" dirty="0">
                        <a:solidFill>
                          <a:srgbClr val="000000"/>
                        </a:solidFill>
                        <a:effectLst/>
                        <a:latin typeface="Calibri "/>
                      </a:endParaRPr>
                    </a:p>
                  </a:txBody>
                  <a:tcPr marL="6446" marR="6446" marT="64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2144152"/>
                  </a:ext>
                </a:extLst>
              </a:tr>
            </a:tbl>
          </a:graphicData>
        </a:graphic>
      </p:graphicFrame>
    </p:spTree>
    <p:extLst>
      <p:ext uri="{BB962C8B-B14F-4D97-AF65-F5344CB8AC3E}">
        <p14:creationId xmlns:p14="http://schemas.microsoft.com/office/powerpoint/2010/main" val="3429653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D99D8-4A6F-1101-18C5-1A10C01345A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B3C4534-4300-4E5F-AC8E-59D6E2E9A107}"/>
              </a:ext>
            </a:extLst>
          </p:cNvPr>
          <p:cNvSpPr txBox="1">
            <a:spLocks noGrp="1"/>
          </p:cNvSpPr>
          <p:nvPr>
            <p:ph type="title" idx="4294967295"/>
          </p:nvPr>
        </p:nvSpPr>
        <p:spPr>
          <a:xfrm>
            <a:off x="80569" y="0"/>
            <a:ext cx="6600150" cy="765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800" kern="1200" cap="all" baseline="0">
                <a:solidFill>
                  <a:schemeClr val="tx1"/>
                </a:solidFill>
                <a:latin typeface="Frutiger LT Pro 55 Roman" panose="020B0602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0" i="0" u="none" strike="noStrike" kern="1200" cap="all" spc="0" normalizeH="0" baseline="0" noProof="0" dirty="0">
                <a:ln>
                  <a:noFill/>
                </a:ln>
                <a:solidFill>
                  <a:schemeClr val="bg1"/>
                </a:solidFill>
                <a:effectLst>
                  <a:outerShdw blurRad="38100" dist="38100" dir="2700000" algn="tl">
                    <a:srgbClr val="000000">
                      <a:alpha val="43137"/>
                    </a:srgbClr>
                  </a:outerShdw>
                </a:effectLst>
                <a:uLnTx/>
                <a:uFillTx/>
                <a:latin typeface="Frutiger LT Pro 55 Roman" panose="020B0602020204020204" pitchFamily="34" charset="0"/>
                <a:ea typeface="+mj-ea"/>
                <a:cs typeface="+mj-cs"/>
              </a:rPr>
              <a:t>Next Steps</a:t>
            </a:r>
          </a:p>
        </p:txBody>
      </p:sp>
      <p:sp>
        <p:nvSpPr>
          <p:cNvPr id="6" name="Content Placeholder 5">
            <a:extLst>
              <a:ext uri="{FF2B5EF4-FFF2-40B4-BE49-F238E27FC236}">
                <a16:creationId xmlns:a16="http://schemas.microsoft.com/office/drawing/2014/main" id="{190F2E80-1A2E-885D-3FFF-90BF60CA1388}"/>
              </a:ext>
            </a:extLst>
          </p:cNvPr>
          <p:cNvSpPr>
            <a:spLocks noGrp="1"/>
          </p:cNvSpPr>
          <p:nvPr>
            <p:ph idx="1"/>
          </p:nvPr>
        </p:nvSpPr>
        <p:spPr>
          <a:xfrm>
            <a:off x="436983" y="1016876"/>
            <a:ext cx="11263603" cy="5607956"/>
          </a:xfrm>
        </p:spPr>
        <p:txBody>
          <a:bodyPr/>
          <a:lstStyle/>
          <a:p>
            <a:r>
              <a:rPr lang="en-US" noProof="0" dirty="0"/>
              <a:t>Next Steps</a:t>
            </a:r>
          </a:p>
          <a:p>
            <a:pPr lvl="1"/>
            <a:r>
              <a:rPr lang="en-US" noProof="0" dirty="0"/>
              <a:t>Community Engagement and Finalize Report</a:t>
            </a:r>
          </a:p>
          <a:p>
            <a:r>
              <a:rPr lang="en-US" noProof="0" dirty="0"/>
              <a:t>Timeline</a:t>
            </a:r>
          </a:p>
          <a:p>
            <a:pPr marL="742950" lvl="1" indent="-285750"/>
            <a:r>
              <a:rPr lang="en-US" dirty="0"/>
              <a:t>October 1, 2025 at 6:00 PM: Virtual Public Meeting</a:t>
            </a:r>
          </a:p>
          <a:p>
            <a:pPr marL="742950" lvl="1" indent="-285750"/>
            <a:r>
              <a:rPr lang="en-US" dirty="0"/>
              <a:t>October 9, 2025 at 6:00 PM: In-Person Public Meeting at Howlin Wind Brewing</a:t>
            </a:r>
          </a:p>
          <a:p>
            <a:pPr marL="742950" lvl="1" indent="-285750"/>
            <a:r>
              <a:rPr lang="en-US" noProof="0" dirty="0"/>
              <a:t>October 14, 2025 at 7:00 PM: Virtual/In-Person Meeting with Planning Commission</a:t>
            </a:r>
          </a:p>
          <a:p>
            <a:pPr marL="742950" lvl="1" indent="-285750"/>
            <a:r>
              <a:rPr lang="en-US" dirty="0"/>
              <a:t>A presentation of the final report will occur at a future Planning Commission meeting</a:t>
            </a:r>
            <a:endParaRPr lang="en-US" noProof="0" dirty="0"/>
          </a:p>
          <a:p>
            <a:endParaRPr lang="en-US" noProof="0" dirty="0"/>
          </a:p>
        </p:txBody>
      </p:sp>
    </p:spTree>
    <p:extLst>
      <p:ext uri="{BB962C8B-B14F-4D97-AF65-F5344CB8AC3E}">
        <p14:creationId xmlns:p14="http://schemas.microsoft.com/office/powerpoint/2010/main" val="2976472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Slide reads: Questions?">
            <a:extLst>
              <a:ext uri="{FF2B5EF4-FFF2-40B4-BE49-F238E27FC236}">
                <a16:creationId xmlns:a16="http://schemas.microsoft.com/office/drawing/2014/main" id="{A71F75F8-6DB1-F974-6C8D-AF5FAA117FBF}"/>
              </a:ext>
            </a:extLst>
          </p:cNvPr>
          <p:cNvSpPr>
            <a:spLocks noGrp="1"/>
          </p:cNvSpPr>
          <p:nvPr>
            <p:ph type="ctrTitle"/>
          </p:nvPr>
        </p:nvSpPr>
        <p:spPr/>
        <p:txBody>
          <a:bodyPr/>
          <a:lstStyle/>
          <a:p>
            <a:r>
              <a:rPr lang="en-US" noProof="0" dirty="0"/>
              <a:t>QUESTIONS?</a:t>
            </a:r>
          </a:p>
        </p:txBody>
      </p:sp>
    </p:spTree>
    <p:extLst>
      <p:ext uri="{BB962C8B-B14F-4D97-AF65-F5344CB8AC3E}">
        <p14:creationId xmlns:p14="http://schemas.microsoft.com/office/powerpoint/2010/main" val="509067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299AD-BDFD-5E1C-4884-AF074BF804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5F8893-FDA2-5BF6-F665-C5BAC83C236C}"/>
              </a:ext>
            </a:extLst>
          </p:cNvPr>
          <p:cNvSpPr>
            <a:spLocks noGrp="1"/>
          </p:cNvSpPr>
          <p:nvPr>
            <p:ph type="title"/>
          </p:nvPr>
        </p:nvSpPr>
        <p:spPr>
          <a:xfrm>
            <a:off x="320251" y="8260"/>
            <a:ext cx="7821800" cy="941161"/>
          </a:xfrm>
        </p:spPr>
        <p:txBody>
          <a:bodyPr>
            <a:normAutofit/>
          </a:bodyPr>
          <a:lstStyle/>
          <a:p>
            <a:r>
              <a:rPr lang="en-US" noProof="0" dirty="0">
                <a:solidFill>
                  <a:schemeClr val="bg1"/>
                </a:solidFill>
                <a:effectLst>
                  <a:outerShdw blurRad="38100" dist="38100" dir="2700000" algn="tl">
                    <a:srgbClr val="000000">
                      <a:alpha val="43137"/>
                    </a:srgbClr>
                  </a:outerShdw>
                </a:effectLst>
              </a:rPr>
              <a:t>Mountain Rail Plan</a:t>
            </a:r>
          </a:p>
        </p:txBody>
      </p:sp>
      <p:pic>
        <p:nvPicPr>
          <p:cNvPr id="2050" name="Picture 2" descr="CDOT map illustrating preliminary ridership estimates for the Mountain Rail Plan. A proposed station is shown in Rollinsville with a station ridership estimate of &lt;20k.">
            <a:extLst>
              <a:ext uri="{FF2B5EF4-FFF2-40B4-BE49-F238E27FC236}">
                <a16:creationId xmlns:a16="http://schemas.microsoft.com/office/drawing/2014/main" id="{C4309C84-874A-9682-C85B-45820A386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811" y="1037761"/>
            <a:ext cx="10306378" cy="5730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911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9381F-1808-22D2-2B1C-CC0B10F2147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4C50D63-9A64-31C4-BFE8-8FD3365B0AA2}"/>
              </a:ext>
            </a:extLst>
          </p:cNvPr>
          <p:cNvSpPr>
            <a:spLocks noGrp="1"/>
          </p:cNvSpPr>
          <p:nvPr>
            <p:ph type="title"/>
          </p:nvPr>
        </p:nvSpPr>
        <p:spPr>
          <a:xfrm>
            <a:off x="80569" y="0"/>
            <a:ext cx="6600150" cy="765110"/>
          </a:xfrm>
        </p:spPr>
        <p:txBody>
          <a:bodyPr>
            <a:normAutofit/>
          </a:bodyPr>
          <a:lstStyle/>
          <a:p>
            <a:r>
              <a:rPr lang="en-US" noProof="0" dirty="0">
                <a:solidFill>
                  <a:schemeClr val="bg1"/>
                </a:solidFill>
                <a:effectLst>
                  <a:outerShdw blurRad="38100" dist="38100" dir="2700000" algn="tl">
                    <a:srgbClr val="000000">
                      <a:alpha val="43137"/>
                    </a:srgbClr>
                  </a:outerShdw>
                </a:effectLst>
              </a:rPr>
              <a:t>PLANNING CONDITIONS</a:t>
            </a:r>
          </a:p>
        </p:txBody>
      </p:sp>
      <p:pic>
        <p:nvPicPr>
          <p:cNvPr id="8" name="Picture 7" descr="This is a map of Rollinsville with aerial imagery. North is facing up. Service areas for both Zone 1 and Zone 2 are shown. The Zone 1 service area is the &quot;downtown&quot; area on Main Street, Tolland Road, Colorado Street, Second Avenue, and Assay Office Road. Zone 2 is approximately the area bound by the rail road, Owl Drive, North County Road, and Dudes Drive. The WTP location is shown on the north side of Tolland Road adjacent to the existing County Public Works building. The WWTP is shown east of Highway 119, on the north side of main street, adjacent to where main street curves to cross the train tracks. The railroad station is shown along the north side of train tracks, east of Murphy's Garage at 182 Tolland Road.">
            <a:extLst>
              <a:ext uri="{FF2B5EF4-FFF2-40B4-BE49-F238E27FC236}">
                <a16:creationId xmlns:a16="http://schemas.microsoft.com/office/drawing/2014/main" id="{A283CC1E-CC82-2C6A-0250-A6EB28343874}"/>
              </a:ext>
            </a:extLst>
          </p:cNvPr>
          <p:cNvPicPr>
            <a:picLocks noChangeAspect="1"/>
          </p:cNvPicPr>
          <p:nvPr/>
        </p:nvPicPr>
        <p:blipFill>
          <a:blip r:embed="rId2">
            <a:extLst>
              <a:ext uri="{28A0092B-C50C-407E-A947-70E740481C1C}">
                <a14:useLocalDpi xmlns:a14="http://schemas.microsoft.com/office/drawing/2010/main" val="0"/>
              </a:ext>
            </a:extLst>
          </a:blip>
          <a:srcRect l="2488" t="5317" r="2677" b="11949"/>
          <a:stretch>
            <a:fillRect/>
          </a:stretch>
        </p:blipFill>
        <p:spPr>
          <a:xfrm>
            <a:off x="121277" y="1126425"/>
            <a:ext cx="8043009" cy="5393191"/>
          </a:xfrm>
          <a:prstGeom prst="rect">
            <a:avLst/>
          </a:prstGeom>
          <a:ln>
            <a:solidFill>
              <a:schemeClr val="tx1"/>
            </a:solidFill>
          </a:ln>
        </p:spPr>
      </p:pic>
      <p:sp>
        <p:nvSpPr>
          <p:cNvPr id="4" name="Content Placeholder 3">
            <a:extLst>
              <a:ext uri="{FF2B5EF4-FFF2-40B4-BE49-F238E27FC236}">
                <a16:creationId xmlns:a16="http://schemas.microsoft.com/office/drawing/2014/main" id="{3757B52F-F128-B7AC-D4B8-32CB64CD118D}"/>
              </a:ext>
            </a:extLst>
          </p:cNvPr>
          <p:cNvSpPr>
            <a:spLocks noGrp="1"/>
          </p:cNvSpPr>
          <p:nvPr>
            <p:ph idx="1"/>
          </p:nvPr>
        </p:nvSpPr>
        <p:spPr>
          <a:xfrm>
            <a:off x="8164286" y="1231640"/>
            <a:ext cx="4027714" cy="5393191"/>
          </a:xfrm>
        </p:spPr>
        <p:txBody>
          <a:bodyPr/>
          <a:lstStyle/>
          <a:p>
            <a:r>
              <a:rPr lang="en-US" sz="3200" noProof="0" dirty="0"/>
              <a:t>20-year planning period</a:t>
            </a:r>
          </a:p>
          <a:p>
            <a:pPr lvl="1"/>
            <a:r>
              <a:rPr lang="en-US" sz="2800" noProof="0" dirty="0"/>
              <a:t>Phase 1: Zone 1</a:t>
            </a:r>
          </a:p>
          <a:p>
            <a:pPr lvl="2"/>
            <a:r>
              <a:rPr lang="en-US" sz="2400" noProof="0" dirty="0"/>
              <a:t>Near Term (focus of this ASP)</a:t>
            </a:r>
          </a:p>
          <a:p>
            <a:pPr lvl="1"/>
            <a:r>
              <a:rPr lang="en-US" sz="2800" noProof="0" dirty="0"/>
              <a:t>Phase 2: 20-year projections</a:t>
            </a:r>
          </a:p>
          <a:p>
            <a:pPr lvl="1"/>
            <a:r>
              <a:rPr lang="en-US" sz="2800" noProof="0" dirty="0"/>
              <a:t>Buildout </a:t>
            </a:r>
          </a:p>
          <a:p>
            <a:r>
              <a:rPr lang="en-US" sz="3200" noProof="0" dirty="0"/>
              <a:t>Zone 1 and Zone 2 </a:t>
            </a:r>
            <a:endParaRPr lang="en-US" noProof="0" dirty="0"/>
          </a:p>
        </p:txBody>
      </p:sp>
    </p:spTree>
    <p:extLst>
      <p:ext uri="{BB962C8B-B14F-4D97-AF65-F5344CB8AC3E}">
        <p14:creationId xmlns:p14="http://schemas.microsoft.com/office/powerpoint/2010/main" val="4204442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B5679-14A9-0122-7D7A-607BBB722B4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344C934-EA45-4113-753B-A9C023E88787}"/>
              </a:ext>
            </a:extLst>
          </p:cNvPr>
          <p:cNvSpPr>
            <a:spLocks noGrp="1"/>
          </p:cNvSpPr>
          <p:nvPr>
            <p:ph type="title"/>
          </p:nvPr>
        </p:nvSpPr>
        <p:spPr>
          <a:xfrm>
            <a:off x="80569" y="0"/>
            <a:ext cx="6600150" cy="765110"/>
          </a:xfrm>
        </p:spPr>
        <p:txBody>
          <a:bodyPr>
            <a:normAutofit/>
          </a:bodyPr>
          <a:lstStyle/>
          <a:p>
            <a:r>
              <a:rPr lang="en-US" noProof="0" dirty="0">
                <a:solidFill>
                  <a:schemeClr val="bg1"/>
                </a:solidFill>
                <a:effectLst>
                  <a:outerShdw blurRad="38100" dist="38100" dir="2700000" algn="tl">
                    <a:srgbClr val="000000">
                      <a:alpha val="43137"/>
                    </a:srgbClr>
                  </a:outerShdw>
                </a:effectLst>
              </a:rPr>
              <a:t>Population Trends</a:t>
            </a:r>
          </a:p>
        </p:txBody>
      </p:sp>
      <p:pic>
        <p:nvPicPr>
          <p:cNvPr id="3" name="Picture 2" descr="Line graph showing historical population data for Rollinsville by year from 2010 to 2023. The data generally shows an upward trend in population over time with the low value in 2015 and the high value in 2020. The population in 2010 was just over 100, and the population in 2023 was 294.">
            <a:extLst>
              <a:ext uri="{FF2B5EF4-FFF2-40B4-BE49-F238E27FC236}">
                <a16:creationId xmlns:a16="http://schemas.microsoft.com/office/drawing/2014/main" id="{1BFC3CE8-3672-DEC0-A761-04A4E3E40D0D}"/>
              </a:ext>
            </a:extLst>
          </p:cNvPr>
          <p:cNvPicPr>
            <a:picLocks noChangeAspect="1"/>
          </p:cNvPicPr>
          <p:nvPr/>
        </p:nvPicPr>
        <p:blipFill>
          <a:blip r:embed="rId2"/>
          <a:stretch>
            <a:fillRect/>
          </a:stretch>
        </p:blipFill>
        <p:spPr>
          <a:xfrm>
            <a:off x="228600" y="1214764"/>
            <a:ext cx="5867400" cy="3848100"/>
          </a:xfrm>
          <a:prstGeom prst="rect">
            <a:avLst/>
          </a:prstGeom>
        </p:spPr>
      </p:pic>
      <p:sp>
        <p:nvSpPr>
          <p:cNvPr id="12" name="TextBox 11">
            <a:extLst>
              <a:ext uri="{FF2B5EF4-FFF2-40B4-BE49-F238E27FC236}">
                <a16:creationId xmlns:a16="http://schemas.microsoft.com/office/drawing/2014/main" id="{CDC71699-9B2D-5F8B-9103-1E3EBC0A5161}"/>
              </a:ext>
            </a:extLst>
          </p:cNvPr>
          <p:cNvSpPr txBox="1"/>
          <p:nvPr/>
        </p:nvSpPr>
        <p:spPr>
          <a:xfrm>
            <a:off x="493744" y="5097019"/>
            <a:ext cx="5337111" cy="830997"/>
          </a:xfrm>
          <a:prstGeom prst="rect">
            <a:avLst/>
          </a:prstGeom>
          <a:noFill/>
        </p:spPr>
        <p:txBody>
          <a:bodyPr wrap="square" rtlCol="0">
            <a:spAutoFit/>
          </a:bodyPr>
          <a:lstStyle/>
          <a:p>
            <a:pPr marL="285750" indent="-285750">
              <a:buFont typeface="Arial" panose="020B0604020202020204" pitchFamily="34" charset="0"/>
              <a:buChar char="•"/>
            </a:pPr>
            <a:r>
              <a:rPr lang="en-US" sz="2400" noProof="0" dirty="0"/>
              <a:t>Assumed 1.5 percent growth rate</a:t>
            </a:r>
          </a:p>
          <a:p>
            <a:pPr marL="285750" indent="-285750">
              <a:buFont typeface="Arial" panose="020B0604020202020204" pitchFamily="34" charset="0"/>
              <a:buChar char="•"/>
            </a:pPr>
            <a:r>
              <a:rPr lang="en-US" sz="2400" noProof="0" dirty="0"/>
              <a:t>2045 population = 408 </a:t>
            </a:r>
            <a:endParaRPr lang="en-US" noProof="0" dirty="0"/>
          </a:p>
        </p:txBody>
      </p:sp>
      <p:graphicFrame>
        <p:nvGraphicFramePr>
          <p:cNvPr id="11" name="Content Placeholder 10">
            <a:extLst>
              <a:ext uri="{FF2B5EF4-FFF2-40B4-BE49-F238E27FC236}">
                <a16:creationId xmlns:a16="http://schemas.microsoft.com/office/drawing/2014/main" id="{3ACC2ACF-B754-36E9-E7AC-DC25DB23CA4E}"/>
              </a:ext>
            </a:extLst>
          </p:cNvPr>
          <p:cNvGraphicFramePr>
            <a:graphicFrameLocks noGrp="1"/>
          </p:cNvGraphicFramePr>
          <p:nvPr>
            <p:ph idx="1"/>
            <p:extLst>
              <p:ext uri="{D42A27DB-BD31-4B8C-83A1-F6EECF244321}">
                <p14:modId xmlns:p14="http://schemas.microsoft.com/office/powerpoint/2010/main" val="2087630607"/>
              </p:ext>
            </p:extLst>
          </p:nvPr>
        </p:nvGraphicFramePr>
        <p:xfrm>
          <a:off x="6847891" y="1214764"/>
          <a:ext cx="4404049" cy="5349240"/>
        </p:xfrm>
        <a:graphic>
          <a:graphicData uri="http://schemas.openxmlformats.org/drawingml/2006/table">
            <a:tbl>
              <a:tblPr firstRow="1">
                <a:tableStyleId>{5C22544A-7EE6-4342-B048-85BDC9FD1C3A}</a:tableStyleId>
              </a:tblPr>
              <a:tblGrid>
                <a:gridCol w="1433711">
                  <a:extLst>
                    <a:ext uri="{9D8B030D-6E8A-4147-A177-3AD203B41FA5}">
                      <a16:colId xmlns:a16="http://schemas.microsoft.com/office/drawing/2014/main" val="3187855332"/>
                    </a:ext>
                  </a:extLst>
                </a:gridCol>
                <a:gridCol w="2970338">
                  <a:extLst>
                    <a:ext uri="{9D8B030D-6E8A-4147-A177-3AD203B41FA5}">
                      <a16:colId xmlns:a16="http://schemas.microsoft.com/office/drawing/2014/main" val="246129719"/>
                    </a:ext>
                  </a:extLst>
                </a:gridCol>
              </a:tblGrid>
              <a:tr h="201965">
                <a:tc>
                  <a:txBody>
                    <a:bodyPr/>
                    <a:lstStyle/>
                    <a:p>
                      <a:pPr algn="ctr" fontAlgn="b">
                        <a:buNone/>
                      </a:pPr>
                      <a:r>
                        <a:rPr lang="en-US" sz="1400" b="1" u="none" strike="noStrike" noProof="0" dirty="0">
                          <a:effectLst/>
                        </a:rPr>
                        <a:t>Year</a:t>
                      </a:r>
                      <a:endParaRPr lang="en-US" sz="1400" b="1" i="0" u="none" strike="noStrike" noProof="0"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400" b="1" u="none" strike="noStrike" noProof="0" dirty="0">
                          <a:effectLst/>
                        </a:rPr>
                        <a:t>Population from Growth</a:t>
                      </a:r>
                      <a:endParaRPr lang="en-US" sz="1400" b="1" i="0" u="none" strike="noStrike" noProof="0"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3239363"/>
                  </a:ext>
                </a:extLst>
              </a:tr>
              <a:tr h="201965">
                <a:tc>
                  <a:txBody>
                    <a:bodyPr/>
                    <a:lstStyle/>
                    <a:p>
                      <a:pPr algn="ctr" fontAlgn="b">
                        <a:buNone/>
                      </a:pPr>
                      <a:r>
                        <a:rPr lang="en-US" sz="1400" u="none" strike="noStrike" noProof="0" dirty="0">
                          <a:effectLst/>
                        </a:rPr>
                        <a:t>2023</a:t>
                      </a:r>
                      <a:endParaRPr lang="en-US" sz="1400" b="0" i="0" u="none" strike="noStrike" noProof="0" dirty="0">
                        <a:solidFill>
                          <a:srgbClr val="FA7D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400" u="none" strike="noStrike" noProof="0" dirty="0">
                          <a:effectLst/>
                        </a:rPr>
                        <a:t>294</a:t>
                      </a:r>
                      <a:endParaRPr lang="en-US" sz="1400" b="0" i="0" u="none" strike="noStrike" noProof="0" dirty="0">
                        <a:solidFill>
                          <a:srgbClr val="FA7D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6427303"/>
                  </a:ext>
                </a:extLst>
              </a:tr>
              <a:tr h="201965">
                <a:tc>
                  <a:txBody>
                    <a:bodyPr/>
                    <a:lstStyle/>
                    <a:p>
                      <a:pPr algn="ctr" fontAlgn="ctr">
                        <a:buNone/>
                      </a:pPr>
                      <a:r>
                        <a:rPr lang="en-US" sz="1400" u="none" strike="noStrike" noProof="0" dirty="0">
                          <a:effectLst/>
                        </a:rPr>
                        <a:t>2024</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298</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3933007"/>
                  </a:ext>
                </a:extLst>
              </a:tr>
              <a:tr h="201965">
                <a:tc>
                  <a:txBody>
                    <a:bodyPr/>
                    <a:lstStyle/>
                    <a:p>
                      <a:pPr algn="ctr" fontAlgn="ctr">
                        <a:buNone/>
                      </a:pPr>
                      <a:r>
                        <a:rPr lang="en-US" sz="1400" u="none" strike="noStrike" noProof="0" dirty="0">
                          <a:effectLst/>
                        </a:rPr>
                        <a:t>2025</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303</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2361275"/>
                  </a:ext>
                </a:extLst>
              </a:tr>
              <a:tr h="0">
                <a:tc>
                  <a:txBody>
                    <a:bodyPr/>
                    <a:lstStyle/>
                    <a:p>
                      <a:pPr algn="ctr" fontAlgn="ctr">
                        <a:buNone/>
                      </a:pPr>
                      <a:r>
                        <a:rPr lang="en-US" sz="1400" u="none" strike="noStrike" noProof="0" dirty="0">
                          <a:effectLst/>
                        </a:rPr>
                        <a:t>2026</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307</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858696"/>
                  </a:ext>
                </a:extLst>
              </a:tr>
              <a:tr h="201965">
                <a:tc>
                  <a:txBody>
                    <a:bodyPr/>
                    <a:lstStyle/>
                    <a:p>
                      <a:pPr algn="ctr" fontAlgn="ctr">
                        <a:buNone/>
                      </a:pPr>
                      <a:r>
                        <a:rPr lang="en-US" sz="1400" u="none" strike="noStrike" noProof="0" dirty="0">
                          <a:effectLst/>
                        </a:rPr>
                        <a:t>2027</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312</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2827373"/>
                  </a:ext>
                </a:extLst>
              </a:tr>
              <a:tr h="201965">
                <a:tc>
                  <a:txBody>
                    <a:bodyPr/>
                    <a:lstStyle/>
                    <a:p>
                      <a:pPr algn="ctr" fontAlgn="ctr">
                        <a:buNone/>
                      </a:pPr>
                      <a:r>
                        <a:rPr lang="en-US" sz="1400" u="none" strike="noStrike" noProof="0" dirty="0">
                          <a:effectLst/>
                        </a:rPr>
                        <a:t>2028</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317</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3416609"/>
                  </a:ext>
                </a:extLst>
              </a:tr>
              <a:tr h="201965">
                <a:tc>
                  <a:txBody>
                    <a:bodyPr/>
                    <a:lstStyle/>
                    <a:p>
                      <a:pPr algn="ctr" fontAlgn="ctr">
                        <a:buNone/>
                      </a:pPr>
                      <a:r>
                        <a:rPr lang="en-US" sz="1400" u="none" strike="noStrike" noProof="0" dirty="0">
                          <a:effectLst/>
                        </a:rPr>
                        <a:t>2029</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321</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8803733"/>
                  </a:ext>
                </a:extLst>
              </a:tr>
              <a:tr h="201965">
                <a:tc>
                  <a:txBody>
                    <a:bodyPr/>
                    <a:lstStyle/>
                    <a:p>
                      <a:pPr algn="ctr" fontAlgn="ctr">
                        <a:buNone/>
                      </a:pPr>
                      <a:r>
                        <a:rPr lang="en-US" sz="1400" u="none" strike="noStrike" noProof="0" dirty="0">
                          <a:effectLst/>
                        </a:rPr>
                        <a:t>2030</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326</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1429853"/>
                  </a:ext>
                </a:extLst>
              </a:tr>
              <a:tr h="201965">
                <a:tc>
                  <a:txBody>
                    <a:bodyPr/>
                    <a:lstStyle/>
                    <a:p>
                      <a:pPr algn="ctr" fontAlgn="ctr">
                        <a:buNone/>
                      </a:pPr>
                      <a:r>
                        <a:rPr lang="en-US" sz="1400" u="none" strike="noStrike" noProof="0" dirty="0">
                          <a:effectLst/>
                        </a:rPr>
                        <a:t>2031</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331</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310013"/>
                  </a:ext>
                </a:extLst>
              </a:tr>
              <a:tr h="201965">
                <a:tc>
                  <a:txBody>
                    <a:bodyPr/>
                    <a:lstStyle/>
                    <a:p>
                      <a:pPr algn="ctr" fontAlgn="ctr">
                        <a:buNone/>
                      </a:pPr>
                      <a:r>
                        <a:rPr lang="en-US" sz="1400" u="none" strike="noStrike" noProof="0" dirty="0">
                          <a:effectLst/>
                        </a:rPr>
                        <a:t>2032</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336</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2040410"/>
                  </a:ext>
                </a:extLst>
              </a:tr>
              <a:tr h="201965">
                <a:tc>
                  <a:txBody>
                    <a:bodyPr/>
                    <a:lstStyle/>
                    <a:p>
                      <a:pPr algn="ctr" fontAlgn="ctr">
                        <a:buNone/>
                      </a:pPr>
                      <a:r>
                        <a:rPr lang="en-US" sz="1400" u="none" strike="noStrike" noProof="0" dirty="0">
                          <a:effectLst/>
                        </a:rPr>
                        <a:t>2033</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341</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342228"/>
                  </a:ext>
                </a:extLst>
              </a:tr>
              <a:tr h="201965">
                <a:tc>
                  <a:txBody>
                    <a:bodyPr/>
                    <a:lstStyle/>
                    <a:p>
                      <a:pPr algn="ctr" fontAlgn="ctr">
                        <a:buNone/>
                      </a:pPr>
                      <a:r>
                        <a:rPr lang="en-US" sz="1400" u="none" strike="noStrike" noProof="0" dirty="0">
                          <a:effectLst/>
                        </a:rPr>
                        <a:t>2034</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346</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0155636"/>
                  </a:ext>
                </a:extLst>
              </a:tr>
              <a:tr h="201965">
                <a:tc>
                  <a:txBody>
                    <a:bodyPr/>
                    <a:lstStyle/>
                    <a:p>
                      <a:pPr algn="ctr" fontAlgn="ctr">
                        <a:buNone/>
                      </a:pPr>
                      <a:r>
                        <a:rPr lang="en-US" sz="1400" u="none" strike="noStrike" noProof="0" dirty="0">
                          <a:effectLst/>
                        </a:rPr>
                        <a:t>2035</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352</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9380396"/>
                  </a:ext>
                </a:extLst>
              </a:tr>
              <a:tr h="201965">
                <a:tc>
                  <a:txBody>
                    <a:bodyPr/>
                    <a:lstStyle/>
                    <a:p>
                      <a:pPr algn="ctr" fontAlgn="ctr">
                        <a:buNone/>
                      </a:pPr>
                      <a:r>
                        <a:rPr lang="en-US" sz="1400" u="none" strike="noStrike" noProof="0" dirty="0">
                          <a:effectLst/>
                        </a:rPr>
                        <a:t>2036</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357</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0941260"/>
                  </a:ext>
                </a:extLst>
              </a:tr>
              <a:tr h="201965">
                <a:tc>
                  <a:txBody>
                    <a:bodyPr/>
                    <a:lstStyle/>
                    <a:p>
                      <a:pPr algn="ctr" fontAlgn="ctr">
                        <a:buNone/>
                      </a:pPr>
                      <a:r>
                        <a:rPr lang="en-US" sz="1400" u="none" strike="noStrike" noProof="0" dirty="0">
                          <a:effectLst/>
                        </a:rPr>
                        <a:t>2037</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362</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3877889"/>
                  </a:ext>
                </a:extLst>
              </a:tr>
              <a:tr h="201965">
                <a:tc>
                  <a:txBody>
                    <a:bodyPr/>
                    <a:lstStyle/>
                    <a:p>
                      <a:pPr algn="ctr" fontAlgn="ctr">
                        <a:buNone/>
                      </a:pPr>
                      <a:r>
                        <a:rPr lang="en-US" sz="1400" u="none" strike="noStrike" noProof="0" dirty="0">
                          <a:effectLst/>
                        </a:rPr>
                        <a:t>2038</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368</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2864898"/>
                  </a:ext>
                </a:extLst>
              </a:tr>
              <a:tr h="201965">
                <a:tc>
                  <a:txBody>
                    <a:bodyPr/>
                    <a:lstStyle/>
                    <a:p>
                      <a:pPr algn="ctr" fontAlgn="ctr">
                        <a:buNone/>
                      </a:pPr>
                      <a:r>
                        <a:rPr lang="en-US" sz="1400" u="none" strike="noStrike" noProof="0" dirty="0">
                          <a:effectLst/>
                        </a:rPr>
                        <a:t>2039</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373</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876155"/>
                  </a:ext>
                </a:extLst>
              </a:tr>
              <a:tr h="201965">
                <a:tc>
                  <a:txBody>
                    <a:bodyPr/>
                    <a:lstStyle/>
                    <a:p>
                      <a:pPr algn="ctr" fontAlgn="ctr">
                        <a:buNone/>
                      </a:pPr>
                      <a:r>
                        <a:rPr lang="en-US" sz="1400" u="none" strike="noStrike" noProof="0" dirty="0">
                          <a:effectLst/>
                        </a:rPr>
                        <a:t>2040</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379</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1152513"/>
                  </a:ext>
                </a:extLst>
              </a:tr>
              <a:tr h="201965">
                <a:tc>
                  <a:txBody>
                    <a:bodyPr/>
                    <a:lstStyle/>
                    <a:p>
                      <a:pPr algn="ctr" fontAlgn="ctr">
                        <a:buNone/>
                      </a:pPr>
                      <a:r>
                        <a:rPr lang="en-US" sz="1400" u="none" strike="noStrike" noProof="0" dirty="0">
                          <a:effectLst/>
                        </a:rPr>
                        <a:t>2041</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384</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5146382"/>
                  </a:ext>
                </a:extLst>
              </a:tr>
              <a:tr h="201965">
                <a:tc>
                  <a:txBody>
                    <a:bodyPr/>
                    <a:lstStyle/>
                    <a:p>
                      <a:pPr algn="ctr" fontAlgn="ctr">
                        <a:buNone/>
                      </a:pPr>
                      <a:r>
                        <a:rPr lang="en-US" sz="1400" u="none" strike="noStrike" noProof="0" dirty="0">
                          <a:effectLst/>
                        </a:rPr>
                        <a:t>2042</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390</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8902291"/>
                  </a:ext>
                </a:extLst>
              </a:tr>
              <a:tr h="201965">
                <a:tc>
                  <a:txBody>
                    <a:bodyPr/>
                    <a:lstStyle/>
                    <a:p>
                      <a:pPr algn="ctr" fontAlgn="ctr">
                        <a:buNone/>
                      </a:pPr>
                      <a:r>
                        <a:rPr lang="en-US" sz="1400" u="none" strike="noStrike" noProof="0" dirty="0">
                          <a:effectLst/>
                        </a:rPr>
                        <a:t>2043</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396</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1085803"/>
                  </a:ext>
                </a:extLst>
              </a:tr>
              <a:tr h="201965">
                <a:tc>
                  <a:txBody>
                    <a:bodyPr/>
                    <a:lstStyle/>
                    <a:p>
                      <a:pPr algn="ctr" fontAlgn="ctr">
                        <a:buNone/>
                      </a:pPr>
                      <a:r>
                        <a:rPr lang="en-US" sz="1400" u="none" strike="noStrike" noProof="0" dirty="0">
                          <a:effectLst/>
                        </a:rPr>
                        <a:t>2044</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402</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4029492"/>
                  </a:ext>
                </a:extLst>
              </a:tr>
              <a:tr h="201965">
                <a:tc>
                  <a:txBody>
                    <a:bodyPr/>
                    <a:lstStyle/>
                    <a:p>
                      <a:pPr algn="ctr" fontAlgn="ctr">
                        <a:buNone/>
                      </a:pPr>
                      <a:r>
                        <a:rPr lang="en-US" sz="1400" u="none" strike="noStrike" noProof="0" dirty="0">
                          <a:effectLst/>
                        </a:rPr>
                        <a:t>2045</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408</a:t>
                      </a:r>
                      <a:endParaRPr lang="en-US" sz="14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1506601"/>
                  </a:ext>
                </a:extLst>
              </a:tr>
            </a:tbl>
          </a:graphicData>
        </a:graphic>
      </p:graphicFrame>
    </p:spTree>
    <p:extLst>
      <p:ext uri="{BB962C8B-B14F-4D97-AF65-F5344CB8AC3E}">
        <p14:creationId xmlns:p14="http://schemas.microsoft.com/office/powerpoint/2010/main" val="2120500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C488F1-2731-79C1-3061-DFAC488D8115}"/>
              </a:ext>
            </a:extLst>
          </p:cNvPr>
          <p:cNvSpPr txBox="1">
            <a:spLocks noGrp="1"/>
          </p:cNvSpPr>
          <p:nvPr>
            <p:ph type="title" idx="4294967295"/>
          </p:nvPr>
        </p:nvSpPr>
        <p:spPr>
          <a:xfrm>
            <a:off x="80569" y="0"/>
            <a:ext cx="6600150" cy="765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800" kern="1200" cap="all" baseline="0">
                <a:solidFill>
                  <a:schemeClr val="tx1"/>
                </a:solidFill>
                <a:latin typeface="Frutiger LT Pro 55 Roman" panose="020B0602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0" i="0" u="none" strike="noStrike" kern="1200" cap="all" spc="0" normalizeH="0" baseline="0" noProof="0" dirty="0">
                <a:ln>
                  <a:noFill/>
                </a:ln>
                <a:solidFill>
                  <a:schemeClr val="bg1"/>
                </a:solidFill>
                <a:effectLst>
                  <a:outerShdw blurRad="38100" dist="38100" dir="2700000" algn="tl">
                    <a:srgbClr val="000000">
                      <a:alpha val="43137"/>
                    </a:srgbClr>
                  </a:outerShdw>
                </a:effectLst>
                <a:uLnTx/>
                <a:uFillTx/>
                <a:latin typeface="Frutiger LT Pro 55 Roman" panose="020B0602020204020204" pitchFamily="34" charset="0"/>
                <a:ea typeface="+mj-ea"/>
                <a:cs typeface="+mj-cs"/>
              </a:rPr>
              <a:t>Water Demand</a:t>
            </a:r>
          </a:p>
        </p:txBody>
      </p:sp>
      <p:sp>
        <p:nvSpPr>
          <p:cNvPr id="3" name="Content Placeholder 2">
            <a:extLst>
              <a:ext uri="{FF2B5EF4-FFF2-40B4-BE49-F238E27FC236}">
                <a16:creationId xmlns:a16="http://schemas.microsoft.com/office/drawing/2014/main" id="{79B0ECB1-1A72-14E8-68E8-8455A0DD42F6}"/>
              </a:ext>
            </a:extLst>
          </p:cNvPr>
          <p:cNvSpPr>
            <a:spLocks noGrp="1"/>
          </p:cNvSpPr>
          <p:nvPr>
            <p:ph idx="1"/>
          </p:nvPr>
        </p:nvSpPr>
        <p:spPr>
          <a:xfrm>
            <a:off x="502298" y="1312440"/>
            <a:ext cx="4816152" cy="5209657"/>
          </a:xfrm>
        </p:spPr>
        <p:txBody>
          <a:bodyPr>
            <a:normAutofit/>
          </a:bodyPr>
          <a:lstStyle/>
          <a:p>
            <a:r>
              <a:rPr lang="en-US" noProof="0" dirty="0"/>
              <a:t>Census Population Analyzed in Service Area </a:t>
            </a:r>
          </a:p>
          <a:p>
            <a:r>
              <a:rPr lang="en-US" noProof="0" dirty="0"/>
              <a:t>Phase 1 Water Demand</a:t>
            </a:r>
          </a:p>
          <a:p>
            <a:pPr lvl="1"/>
            <a:r>
              <a:rPr lang="en-US" noProof="0" dirty="0"/>
              <a:t>Zone 1 Parcels</a:t>
            </a:r>
          </a:p>
          <a:p>
            <a:pPr lvl="1"/>
            <a:r>
              <a:rPr lang="en-US" noProof="0" dirty="0"/>
              <a:t>Residential and Commercial </a:t>
            </a:r>
          </a:p>
          <a:p>
            <a:pPr lvl="1"/>
            <a:r>
              <a:rPr lang="en-US" noProof="0" dirty="0"/>
              <a:t>Brewery / Distillery</a:t>
            </a:r>
          </a:p>
          <a:p>
            <a:pPr lvl="1"/>
            <a:r>
              <a:rPr lang="en-US" noProof="0" dirty="0"/>
              <a:t>Railroad Station</a:t>
            </a:r>
          </a:p>
          <a:p>
            <a:pPr lvl="1"/>
            <a:r>
              <a:rPr lang="en-US" noProof="0" dirty="0"/>
              <a:t>Outdoor Use</a:t>
            </a:r>
          </a:p>
          <a:p>
            <a:r>
              <a:rPr lang="en-US" noProof="0" dirty="0"/>
              <a:t>Phase 2 Water Demand </a:t>
            </a:r>
          </a:p>
          <a:p>
            <a:pPr lvl="1"/>
            <a:r>
              <a:rPr lang="en-US" noProof="0" dirty="0"/>
              <a:t>Growth in Zone 2</a:t>
            </a:r>
          </a:p>
          <a:p>
            <a:r>
              <a:rPr lang="en-US" noProof="0" dirty="0"/>
              <a:t>Buildout</a:t>
            </a:r>
          </a:p>
          <a:p>
            <a:pPr lvl="1"/>
            <a:r>
              <a:rPr lang="en-US" noProof="0" dirty="0"/>
              <a:t>Full Zone 2 </a:t>
            </a:r>
          </a:p>
        </p:txBody>
      </p:sp>
      <p:graphicFrame>
        <p:nvGraphicFramePr>
          <p:cNvPr id="5" name="Table 4">
            <a:extLst>
              <a:ext uri="{FF2B5EF4-FFF2-40B4-BE49-F238E27FC236}">
                <a16:creationId xmlns:a16="http://schemas.microsoft.com/office/drawing/2014/main" id="{931359AE-3BC2-D128-9F64-B04613CA168C}"/>
              </a:ext>
            </a:extLst>
          </p:cNvPr>
          <p:cNvGraphicFramePr>
            <a:graphicFrameLocks noGrp="1"/>
          </p:cNvGraphicFramePr>
          <p:nvPr>
            <p:extLst>
              <p:ext uri="{D42A27DB-BD31-4B8C-83A1-F6EECF244321}">
                <p14:modId xmlns:p14="http://schemas.microsoft.com/office/powerpoint/2010/main" val="4045081069"/>
              </p:ext>
            </p:extLst>
          </p:nvPr>
        </p:nvGraphicFramePr>
        <p:xfrm>
          <a:off x="5706385" y="1293589"/>
          <a:ext cx="5870714" cy="4201857"/>
        </p:xfrm>
        <a:graphic>
          <a:graphicData uri="http://schemas.openxmlformats.org/drawingml/2006/table">
            <a:tbl>
              <a:tblPr firstRow="1">
                <a:tableStyleId>{5C22544A-7EE6-4342-B048-85BDC9FD1C3A}</a:tableStyleId>
              </a:tblPr>
              <a:tblGrid>
                <a:gridCol w="1834598">
                  <a:extLst>
                    <a:ext uri="{9D8B030D-6E8A-4147-A177-3AD203B41FA5}">
                      <a16:colId xmlns:a16="http://schemas.microsoft.com/office/drawing/2014/main" val="3361956892"/>
                    </a:ext>
                  </a:extLst>
                </a:gridCol>
                <a:gridCol w="1345372">
                  <a:extLst>
                    <a:ext uri="{9D8B030D-6E8A-4147-A177-3AD203B41FA5}">
                      <a16:colId xmlns:a16="http://schemas.microsoft.com/office/drawing/2014/main" val="1570030143"/>
                    </a:ext>
                  </a:extLst>
                </a:gridCol>
                <a:gridCol w="1345372">
                  <a:extLst>
                    <a:ext uri="{9D8B030D-6E8A-4147-A177-3AD203B41FA5}">
                      <a16:colId xmlns:a16="http://schemas.microsoft.com/office/drawing/2014/main" val="2325319240"/>
                    </a:ext>
                  </a:extLst>
                </a:gridCol>
                <a:gridCol w="1345372">
                  <a:extLst>
                    <a:ext uri="{9D8B030D-6E8A-4147-A177-3AD203B41FA5}">
                      <a16:colId xmlns:a16="http://schemas.microsoft.com/office/drawing/2014/main" val="900124437"/>
                    </a:ext>
                  </a:extLst>
                </a:gridCol>
              </a:tblGrid>
              <a:tr h="560336">
                <a:tc>
                  <a:txBody>
                    <a:bodyPr/>
                    <a:lstStyle/>
                    <a:p>
                      <a:pPr algn="ctr" fontAlgn="ctr">
                        <a:buNone/>
                      </a:pPr>
                      <a:r>
                        <a:rPr lang="en-US" sz="1800" b="1" u="none" strike="noStrike" kern="1200" noProof="0" dirty="0">
                          <a:solidFill>
                            <a:schemeClr val="bg1"/>
                          </a:solidFill>
                          <a:effectLst/>
                          <a:latin typeface="+mn-lt"/>
                          <a:ea typeface="+mn-ea"/>
                          <a:cs typeface="+mn-cs"/>
                        </a:rPr>
                        <a:t>Water Demand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800" b="1" u="none" strike="noStrike" kern="1200" noProof="0" dirty="0">
                          <a:solidFill>
                            <a:schemeClr val="bg1"/>
                          </a:solidFill>
                          <a:effectLst/>
                          <a:latin typeface="+mn-lt"/>
                          <a:ea typeface="+mn-ea"/>
                          <a:cs typeface="+mn-cs"/>
                        </a:rPr>
                        <a:t>Phase 1 </a:t>
                      </a:r>
                      <a:br>
                        <a:rPr lang="en-US" sz="1800" b="1" u="none" strike="noStrike" kern="1200" noProof="0" dirty="0">
                          <a:solidFill>
                            <a:schemeClr val="bg1"/>
                          </a:solidFill>
                          <a:effectLst/>
                          <a:latin typeface="+mn-lt"/>
                          <a:ea typeface="+mn-ea"/>
                          <a:cs typeface="+mn-cs"/>
                        </a:rPr>
                      </a:br>
                      <a:r>
                        <a:rPr lang="en-US" sz="1800" b="1" u="none" strike="noStrike" kern="1200" noProof="0" dirty="0">
                          <a:solidFill>
                            <a:schemeClr val="bg1"/>
                          </a:solidFill>
                          <a:effectLst/>
                          <a:latin typeface="+mn-lt"/>
                          <a:ea typeface="+mn-ea"/>
                          <a:cs typeface="+mn-cs"/>
                        </a:rPr>
                        <a:t>(Near Term)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800" b="1" u="none" strike="noStrike" kern="1200" noProof="0" dirty="0">
                          <a:solidFill>
                            <a:schemeClr val="bg1"/>
                          </a:solidFill>
                          <a:effectLst/>
                          <a:latin typeface="+mn-lt"/>
                          <a:ea typeface="+mn-ea"/>
                          <a:cs typeface="+mn-cs"/>
                        </a:rPr>
                        <a:t>Phase 2</a:t>
                      </a:r>
                      <a:br>
                        <a:rPr lang="en-US" sz="1800" b="1" u="none" strike="noStrike" kern="1200" noProof="0" dirty="0">
                          <a:solidFill>
                            <a:schemeClr val="bg1"/>
                          </a:solidFill>
                          <a:effectLst/>
                          <a:latin typeface="+mn-lt"/>
                          <a:ea typeface="+mn-ea"/>
                          <a:cs typeface="+mn-cs"/>
                        </a:rPr>
                      </a:br>
                      <a:r>
                        <a:rPr lang="en-US" sz="1800" b="1" u="none" strike="noStrike" kern="1200" noProof="0" dirty="0">
                          <a:solidFill>
                            <a:schemeClr val="bg1"/>
                          </a:solidFill>
                          <a:effectLst/>
                          <a:latin typeface="+mn-lt"/>
                          <a:ea typeface="+mn-ea"/>
                          <a:cs typeface="+mn-cs"/>
                        </a:rPr>
                        <a:t>(20-year)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800" b="1" u="none" strike="noStrike" kern="1200" noProof="0" dirty="0">
                          <a:solidFill>
                            <a:schemeClr val="bg1"/>
                          </a:solidFill>
                          <a:effectLst/>
                          <a:latin typeface="+mn-lt"/>
                          <a:ea typeface="+mn-ea"/>
                          <a:cs typeface="+mn-cs"/>
                        </a:rPr>
                        <a:t>Buildout</a:t>
                      </a:r>
                      <a:br>
                        <a:rPr lang="en-US" sz="1800" b="1" u="none" strike="noStrike" kern="1200" noProof="0" dirty="0">
                          <a:solidFill>
                            <a:schemeClr val="bg1"/>
                          </a:solidFill>
                          <a:effectLst/>
                          <a:latin typeface="+mn-lt"/>
                          <a:ea typeface="+mn-ea"/>
                          <a:cs typeface="+mn-cs"/>
                        </a:rPr>
                      </a:br>
                      <a:endParaRPr lang="en-US" sz="1800" b="1" u="none" strike="noStrike" kern="1200" noProof="0" dirty="0">
                        <a:solidFill>
                          <a:schemeClr val="bg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9470005"/>
                  </a:ext>
                </a:extLst>
              </a:tr>
              <a:tr h="744978">
                <a:tc>
                  <a:txBody>
                    <a:bodyPr/>
                    <a:lstStyle/>
                    <a:p>
                      <a:pPr algn="ctr" fontAlgn="ctr">
                        <a:buNone/>
                      </a:pPr>
                      <a:r>
                        <a:rPr lang="en-US" sz="1800" u="none" strike="noStrike" kern="1200" noProof="0" dirty="0">
                          <a:solidFill>
                            <a:schemeClr val="dk1"/>
                          </a:solidFill>
                          <a:effectLst/>
                          <a:latin typeface="+mn-lt"/>
                          <a:ea typeface="+mn-ea"/>
                          <a:cs typeface="+mn-cs"/>
                        </a:rPr>
                        <a:t>Indoor Use - Residential (gpd)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kern="1200" noProof="0" dirty="0">
                          <a:solidFill>
                            <a:schemeClr val="dk1"/>
                          </a:solidFill>
                          <a:effectLst/>
                          <a:latin typeface="+mn-lt"/>
                          <a:ea typeface="+mn-ea"/>
                          <a:cs typeface="+mn-cs"/>
                        </a:rPr>
                        <a:t>9,200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kern="1200" noProof="0" dirty="0">
                          <a:solidFill>
                            <a:schemeClr val="dk1"/>
                          </a:solidFill>
                          <a:effectLst/>
                          <a:latin typeface="+mn-lt"/>
                          <a:ea typeface="+mn-ea"/>
                          <a:cs typeface="+mn-cs"/>
                        </a:rPr>
                        <a:t>32,640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kern="1200" noProof="0" dirty="0">
                          <a:solidFill>
                            <a:schemeClr val="dk1"/>
                          </a:solidFill>
                          <a:effectLst/>
                          <a:latin typeface="+mn-lt"/>
                          <a:ea typeface="+mn-ea"/>
                          <a:cs typeface="+mn-cs"/>
                        </a:rPr>
                        <a:t>49,800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9810161"/>
                  </a:ext>
                </a:extLst>
              </a:tr>
              <a:tr h="744978">
                <a:tc>
                  <a:txBody>
                    <a:bodyPr/>
                    <a:lstStyle/>
                    <a:p>
                      <a:pPr algn="ctr" fontAlgn="ctr">
                        <a:buNone/>
                      </a:pPr>
                      <a:r>
                        <a:rPr lang="en-US" sz="1800" u="none" strike="noStrike" kern="1200" noProof="0" dirty="0">
                          <a:solidFill>
                            <a:schemeClr val="dk1"/>
                          </a:solidFill>
                          <a:effectLst/>
                          <a:latin typeface="+mn-lt"/>
                          <a:ea typeface="+mn-ea"/>
                          <a:cs typeface="+mn-cs"/>
                        </a:rPr>
                        <a:t>Indoor Use - Commercial (gpd)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kern="1200" noProof="0" dirty="0">
                          <a:solidFill>
                            <a:schemeClr val="dk1"/>
                          </a:solidFill>
                          <a:effectLst/>
                          <a:latin typeface="+mn-lt"/>
                          <a:ea typeface="+mn-ea"/>
                          <a:cs typeface="+mn-cs"/>
                        </a:rPr>
                        <a:t>12,920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kern="1200" noProof="0" dirty="0">
                          <a:solidFill>
                            <a:schemeClr val="dk1"/>
                          </a:solidFill>
                          <a:effectLst/>
                          <a:latin typeface="+mn-lt"/>
                          <a:ea typeface="+mn-ea"/>
                          <a:cs typeface="+mn-cs"/>
                        </a:rPr>
                        <a:t>15,738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kern="1200" noProof="0" dirty="0">
                          <a:solidFill>
                            <a:schemeClr val="dk1"/>
                          </a:solidFill>
                          <a:effectLst/>
                          <a:latin typeface="+mn-lt"/>
                          <a:ea typeface="+mn-ea"/>
                          <a:cs typeface="+mn-cs"/>
                        </a:rPr>
                        <a:t>19,177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1931507"/>
                  </a:ext>
                </a:extLst>
              </a:tr>
              <a:tr h="744978">
                <a:tc>
                  <a:txBody>
                    <a:bodyPr/>
                    <a:lstStyle/>
                    <a:p>
                      <a:pPr algn="ctr" fontAlgn="ctr">
                        <a:buNone/>
                      </a:pPr>
                      <a:r>
                        <a:rPr lang="en-US" sz="1800" u="none" strike="noStrike" kern="1200" noProof="0" dirty="0">
                          <a:solidFill>
                            <a:schemeClr val="dk1"/>
                          </a:solidFill>
                          <a:effectLst/>
                          <a:latin typeface="+mn-lt"/>
                          <a:ea typeface="+mn-ea"/>
                          <a:cs typeface="+mn-cs"/>
                        </a:rPr>
                        <a:t>Indoor Use - Railroad Station (gpd)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kern="1200" noProof="0" dirty="0">
                          <a:solidFill>
                            <a:schemeClr val="dk1"/>
                          </a:solidFill>
                          <a:effectLst/>
                          <a:latin typeface="+mn-lt"/>
                          <a:ea typeface="+mn-ea"/>
                          <a:cs typeface="+mn-cs"/>
                        </a:rPr>
                        <a:t>3,325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kern="1200" noProof="0" dirty="0">
                          <a:solidFill>
                            <a:schemeClr val="dk1"/>
                          </a:solidFill>
                          <a:effectLst/>
                          <a:latin typeface="+mn-lt"/>
                          <a:ea typeface="+mn-ea"/>
                          <a:cs typeface="+mn-cs"/>
                        </a:rPr>
                        <a:t>3,884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kern="1200" noProof="0" dirty="0">
                          <a:solidFill>
                            <a:schemeClr val="dk1"/>
                          </a:solidFill>
                          <a:effectLst/>
                          <a:latin typeface="+mn-lt"/>
                          <a:ea typeface="+mn-ea"/>
                          <a:cs typeface="+mn-cs"/>
                        </a:rPr>
                        <a:t>3,884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7471218"/>
                  </a:ext>
                </a:extLst>
              </a:tr>
              <a:tr h="375695">
                <a:tc>
                  <a:txBody>
                    <a:bodyPr/>
                    <a:lstStyle/>
                    <a:p>
                      <a:pPr algn="ctr" fontAlgn="ctr">
                        <a:buNone/>
                      </a:pPr>
                      <a:r>
                        <a:rPr lang="en-US" sz="1800" u="none" strike="noStrike" kern="1200" noProof="0" dirty="0">
                          <a:solidFill>
                            <a:schemeClr val="dk1"/>
                          </a:solidFill>
                          <a:effectLst/>
                          <a:latin typeface="+mn-lt"/>
                          <a:ea typeface="+mn-ea"/>
                          <a:cs typeface="+mn-cs"/>
                        </a:rPr>
                        <a:t>Outdoor Use (gpd)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kern="1200" noProof="0" dirty="0">
                          <a:solidFill>
                            <a:schemeClr val="dk1"/>
                          </a:solidFill>
                          <a:effectLst/>
                          <a:latin typeface="+mn-lt"/>
                          <a:ea typeface="+mn-ea"/>
                          <a:cs typeface="+mn-cs"/>
                        </a:rPr>
                        <a:t>2,200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kern="1200" noProof="0" dirty="0">
                          <a:solidFill>
                            <a:schemeClr val="dk1"/>
                          </a:solidFill>
                          <a:effectLst/>
                          <a:latin typeface="+mn-lt"/>
                          <a:ea typeface="+mn-ea"/>
                          <a:cs typeface="+mn-cs"/>
                        </a:rPr>
                        <a:t>4,826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kern="1200" noProof="0" dirty="0">
                          <a:solidFill>
                            <a:schemeClr val="dk1"/>
                          </a:solidFill>
                          <a:effectLst/>
                          <a:latin typeface="+mn-lt"/>
                          <a:ea typeface="+mn-ea"/>
                          <a:cs typeface="+mn-cs"/>
                        </a:rPr>
                        <a:t>6,886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9501099"/>
                  </a:ext>
                </a:extLst>
              </a:tr>
              <a:tr h="224146">
                <a:tc>
                  <a:txBody>
                    <a:bodyPr/>
                    <a:lstStyle/>
                    <a:p>
                      <a:pPr algn="ctr" fontAlgn="ctr">
                        <a:buNone/>
                      </a:pPr>
                      <a:r>
                        <a:rPr lang="en-US" sz="1800" b="1" u="none" strike="noStrike" kern="1200" noProof="0" dirty="0">
                          <a:solidFill>
                            <a:schemeClr val="dk1"/>
                          </a:solidFill>
                          <a:effectLst/>
                          <a:latin typeface="+mn-lt"/>
                          <a:ea typeface="+mn-ea"/>
                          <a:cs typeface="+mn-cs"/>
                        </a:rPr>
                        <a:t>TOTAL (gpd)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b="1" u="none" strike="noStrike" kern="1200" noProof="0" dirty="0">
                          <a:solidFill>
                            <a:schemeClr val="dk1"/>
                          </a:solidFill>
                          <a:effectLst/>
                          <a:latin typeface="+mn-lt"/>
                          <a:ea typeface="+mn-ea"/>
                          <a:cs typeface="+mn-cs"/>
                        </a:rPr>
                        <a:t>27,645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b="1" u="none" strike="noStrike" kern="1200" noProof="0" dirty="0">
                          <a:solidFill>
                            <a:schemeClr val="dk1"/>
                          </a:solidFill>
                          <a:effectLst/>
                          <a:latin typeface="+mn-lt"/>
                          <a:ea typeface="+mn-ea"/>
                          <a:cs typeface="+mn-cs"/>
                        </a:rPr>
                        <a:t>57,088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b="1" u="none" strike="noStrike" kern="1200" noProof="0" dirty="0">
                          <a:solidFill>
                            <a:schemeClr val="dk1"/>
                          </a:solidFill>
                          <a:effectLst/>
                          <a:latin typeface="+mn-lt"/>
                          <a:ea typeface="+mn-ea"/>
                          <a:cs typeface="+mn-cs"/>
                        </a:rPr>
                        <a:t>79,747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3527671"/>
                  </a:ext>
                </a:extLst>
              </a:tr>
              <a:tr h="375695">
                <a:tc>
                  <a:txBody>
                    <a:bodyPr/>
                    <a:lstStyle/>
                    <a:p>
                      <a:pPr algn="ctr" fontAlgn="ctr">
                        <a:buNone/>
                      </a:pPr>
                      <a:r>
                        <a:rPr lang="en-US" sz="1800" b="1" u="none" strike="noStrike" kern="1200" noProof="0" dirty="0">
                          <a:solidFill>
                            <a:schemeClr val="dk1"/>
                          </a:solidFill>
                          <a:effectLst/>
                          <a:latin typeface="+mn-lt"/>
                          <a:ea typeface="+mn-ea"/>
                          <a:cs typeface="+mn-cs"/>
                        </a:rPr>
                        <a:t>TOTAL (</a:t>
                      </a:r>
                      <a:r>
                        <a:rPr lang="en-US" sz="1800" b="1" u="none" strike="noStrike" kern="1200" noProof="0" dirty="0" err="1">
                          <a:solidFill>
                            <a:schemeClr val="dk1"/>
                          </a:solidFill>
                          <a:effectLst/>
                          <a:latin typeface="+mn-lt"/>
                          <a:ea typeface="+mn-ea"/>
                          <a:cs typeface="+mn-cs"/>
                        </a:rPr>
                        <a:t>gpm</a:t>
                      </a:r>
                      <a:r>
                        <a:rPr lang="en-US" sz="1800" b="1" u="none" strike="noStrike" kern="1200" noProof="0" dirty="0">
                          <a:solidFill>
                            <a:schemeClr val="dk1"/>
                          </a:solidFill>
                          <a:effectLst/>
                          <a:latin typeface="+mn-lt"/>
                          <a:ea typeface="+mn-ea"/>
                          <a:cs typeface="+mn-cs"/>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b="1" u="none" strike="noStrike" kern="1200" noProof="0" dirty="0">
                          <a:solidFill>
                            <a:schemeClr val="dk1"/>
                          </a:solidFill>
                          <a:effectLst/>
                          <a:latin typeface="+mn-lt"/>
                          <a:ea typeface="+mn-ea"/>
                          <a:cs typeface="+mn-cs"/>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b="1" u="none" strike="noStrike" kern="1200" noProof="0" dirty="0">
                          <a:solidFill>
                            <a:schemeClr val="dk1"/>
                          </a:solidFill>
                          <a:effectLst/>
                          <a:latin typeface="+mn-lt"/>
                          <a:ea typeface="+mn-ea"/>
                          <a:cs typeface="+mn-cs"/>
                        </a:rPr>
                        <a:t>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b="1" u="none" strike="noStrike" kern="1200" noProof="0" dirty="0">
                          <a:solidFill>
                            <a:schemeClr val="dk1"/>
                          </a:solidFill>
                          <a:effectLst/>
                          <a:latin typeface="+mn-lt"/>
                          <a:ea typeface="+mn-ea"/>
                          <a:cs typeface="+mn-cs"/>
                        </a:rPr>
                        <a:t>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6215269"/>
                  </a:ext>
                </a:extLst>
              </a:tr>
              <a:tr h="224146">
                <a:tc>
                  <a:txBody>
                    <a:bodyPr/>
                    <a:lstStyle/>
                    <a:p>
                      <a:pPr algn="ctr" fontAlgn="ctr">
                        <a:buNone/>
                      </a:pPr>
                      <a:r>
                        <a:rPr lang="en-US" sz="1800" b="1" u="none" strike="noStrike" kern="1200" noProof="0" dirty="0">
                          <a:solidFill>
                            <a:schemeClr val="dk1"/>
                          </a:solidFill>
                          <a:effectLst/>
                          <a:latin typeface="+mn-lt"/>
                          <a:ea typeface="+mn-ea"/>
                          <a:cs typeface="+mn-cs"/>
                        </a:rPr>
                        <a:t>PEAK (</a:t>
                      </a:r>
                      <a:r>
                        <a:rPr lang="en-US" sz="1800" b="1" u="none" strike="noStrike" kern="1200" noProof="0" dirty="0" err="1">
                          <a:solidFill>
                            <a:schemeClr val="dk1"/>
                          </a:solidFill>
                          <a:effectLst/>
                          <a:latin typeface="+mn-lt"/>
                          <a:ea typeface="+mn-ea"/>
                          <a:cs typeface="+mn-cs"/>
                        </a:rPr>
                        <a:t>gpm</a:t>
                      </a:r>
                      <a:r>
                        <a:rPr lang="en-US" sz="1800" b="1" u="none" strike="noStrike" kern="1200" noProof="0" dirty="0">
                          <a:solidFill>
                            <a:schemeClr val="dk1"/>
                          </a:solidFill>
                          <a:effectLst/>
                          <a:latin typeface="+mn-lt"/>
                          <a:ea typeface="+mn-ea"/>
                          <a:cs typeface="+mn-cs"/>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b="1" u="none" strike="noStrike" kern="1200" noProof="0" dirty="0">
                          <a:solidFill>
                            <a:schemeClr val="dk1"/>
                          </a:solidFill>
                          <a:effectLst/>
                          <a:latin typeface="+mn-lt"/>
                          <a:ea typeface="+mn-ea"/>
                          <a:cs typeface="+mn-cs"/>
                        </a:rPr>
                        <a:t>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b="1" u="none" strike="noStrike" kern="1200" noProof="0" dirty="0">
                          <a:solidFill>
                            <a:schemeClr val="dk1"/>
                          </a:solidFill>
                          <a:effectLst/>
                          <a:latin typeface="+mn-lt"/>
                          <a:ea typeface="+mn-ea"/>
                          <a:cs typeface="+mn-cs"/>
                        </a:rPr>
                        <a:t>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b="1" u="none" strike="noStrike" kern="1200" noProof="0" dirty="0">
                          <a:solidFill>
                            <a:schemeClr val="dk1"/>
                          </a:solidFill>
                          <a:effectLst/>
                          <a:latin typeface="+mn-lt"/>
                          <a:ea typeface="+mn-ea"/>
                          <a:cs typeface="+mn-cs"/>
                        </a:rPr>
                        <a:t>138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9738466"/>
                  </a:ext>
                </a:extLst>
              </a:tr>
            </a:tbl>
          </a:graphicData>
        </a:graphic>
      </p:graphicFrame>
    </p:spTree>
    <p:extLst>
      <p:ext uri="{BB962C8B-B14F-4D97-AF65-F5344CB8AC3E}">
        <p14:creationId xmlns:p14="http://schemas.microsoft.com/office/powerpoint/2010/main" val="3398134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5900F-20E4-AB6D-833E-C92E49B30D33}"/>
            </a:ext>
          </a:extLst>
        </p:cNvPr>
        <p:cNvGrpSpPr/>
        <p:nvPr/>
      </p:nvGrpSpPr>
      <p:grpSpPr>
        <a:xfrm>
          <a:off x="0" y="0"/>
          <a:ext cx="0" cy="0"/>
          <a:chOff x="0" y="0"/>
          <a:chExt cx="0" cy="0"/>
        </a:xfrm>
      </p:grpSpPr>
      <p:sp>
        <p:nvSpPr>
          <p:cNvPr id="20" name="Title 1">
            <a:extLst>
              <a:ext uri="{FF2B5EF4-FFF2-40B4-BE49-F238E27FC236}">
                <a16:creationId xmlns:a16="http://schemas.microsoft.com/office/drawing/2014/main" id="{5DC78BA2-34F7-3F61-4C8B-304333E48524}"/>
              </a:ext>
            </a:extLst>
          </p:cNvPr>
          <p:cNvSpPr txBox="1">
            <a:spLocks noGrp="1"/>
          </p:cNvSpPr>
          <p:nvPr>
            <p:ph type="title" idx="4294967295"/>
          </p:nvPr>
        </p:nvSpPr>
        <p:spPr>
          <a:xfrm>
            <a:off x="80569" y="0"/>
            <a:ext cx="6600150" cy="765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800" kern="1200" cap="all" baseline="0">
                <a:solidFill>
                  <a:schemeClr val="tx1"/>
                </a:solidFill>
                <a:latin typeface="Frutiger LT Pro 55 Roman" panose="020B0602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0" i="0" u="none" strike="noStrike" kern="1200" cap="all" spc="0" normalizeH="0" baseline="0" noProof="0" dirty="0">
                <a:ln>
                  <a:noFill/>
                </a:ln>
                <a:solidFill>
                  <a:schemeClr val="bg1"/>
                </a:solidFill>
                <a:effectLst>
                  <a:outerShdw blurRad="38100" dist="38100" dir="2700000" algn="tl">
                    <a:srgbClr val="000000">
                      <a:alpha val="43137"/>
                    </a:srgbClr>
                  </a:outerShdw>
                </a:effectLst>
                <a:uLnTx/>
                <a:uFillTx/>
                <a:latin typeface="Frutiger LT Pro 55 Roman" panose="020B0602020204020204" pitchFamily="34" charset="0"/>
                <a:ea typeface="+mj-ea"/>
                <a:cs typeface="+mj-cs"/>
              </a:rPr>
              <a:t>Fire Suppression Water</a:t>
            </a:r>
          </a:p>
        </p:txBody>
      </p:sp>
      <p:sp>
        <p:nvSpPr>
          <p:cNvPr id="3" name="Content Placeholder 2">
            <a:extLst>
              <a:ext uri="{FF2B5EF4-FFF2-40B4-BE49-F238E27FC236}">
                <a16:creationId xmlns:a16="http://schemas.microsoft.com/office/drawing/2014/main" id="{C3C112AD-86B7-DC68-5B85-EDFE65B4A27B}"/>
              </a:ext>
            </a:extLst>
          </p:cNvPr>
          <p:cNvSpPr>
            <a:spLocks noGrp="1"/>
          </p:cNvSpPr>
          <p:nvPr>
            <p:ph idx="1"/>
          </p:nvPr>
        </p:nvSpPr>
        <p:spPr>
          <a:xfrm>
            <a:off x="343676" y="1290003"/>
            <a:ext cx="3267271" cy="1993177"/>
          </a:xfrm>
        </p:spPr>
        <p:txBody>
          <a:bodyPr>
            <a:normAutofit fontScale="40000" lnSpcReduction="20000"/>
          </a:bodyPr>
          <a:lstStyle/>
          <a:p>
            <a:r>
              <a:rPr lang="en-US" sz="7200" noProof="0" dirty="0"/>
              <a:t>Timberline Fire Protection District </a:t>
            </a:r>
          </a:p>
          <a:p>
            <a:r>
              <a:rPr lang="en-US" sz="7200" noProof="0" dirty="0"/>
              <a:t>Two 30,000 Gallon Cisterns </a:t>
            </a:r>
          </a:p>
          <a:p>
            <a:endParaRPr lang="en-US" noProof="0" dirty="0"/>
          </a:p>
          <a:p>
            <a:endParaRPr lang="en-US" noProof="0" dirty="0"/>
          </a:p>
        </p:txBody>
      </p:sp>
      <p:graphicFrame>
        <p:nvGraphicFramePr>
          <p:cNvPr id="2" name="Table 1">
            <a:extLst>
              <a:ext uri="{FF2B5EF4-FFF2-40B4-BE49-F238E27FC236}">
                <a16:creationId xmlns:a16="http://schemas.microsoft.com/office/drawing/2014/main" id="{B777AC3B-02FA-4B71-D98E-6C480267D3D4}"/>
              </a:ext>
            </a:extLst>
          </p:cNvPr>
          <p:cNvGraphicFramePr>
            <a:graphicFrameLocks noGrp="1"/>
          </p:cNvGraphicFramePr>
          <p:nvPr>
            <p:extLst>
              <p:ext uri="{D42A27DB-BD31-4B8C-83A1-F6EECF244321}">
                <p14:modId xmlns:p14="http://schemas.microsoft.com/office/powerpoint/2010/main" val="1320542646"/>
              </p:ext>
            </p:extLst>
          </p:nvPr>
        </p:nvGraphicFramePr>
        <p:xfrm>
          <a:off x="173344" y="3429000"/>
          <a:ext cx="3508112" cy="2823086"/>
        </p:xfrm>
        <a:graphic>
          <a:graphicData uri="http://schemas.openxmlformats.org/drawingml/2006/table">
            <a:tbl>
              <a:tblPr firstRow="1">
                <a:tableStyleId>{5C22544A-7EE6-4342-B048-85BDC9FD1C3A}</a:tableStyleId>
              </a:tblPr>
              <a:tblGrid>
                <a:gridCol w="1096285">
                  <a:extLst>
                    <a:ext uri="{9D8B030D-6E8A-4147-A177-3AD203B41FA5}">
                      <a16:colId xmlns:a16="http://schemas.microsoft.com/office/drawing/2014/main" val="1791947520"/>
                    </a:ext>
                  </a:extLst>
                </a:gridCol>
                <a:gridCol w="803942">
                  <a:extLst>
                    <a:ext uri="{9D8B030D-6E8A-4147-A177-3AD203B41FA5}">
                      <a16:colId xmlns:a16="http://schemas.microsoft.com/office/drawing/2014/main" val="2425049639"/>
                    </a:ext>
                  </a:extLst>
                </a:gridCol>
                <a:gridCol w="737362">
                  <a:extLst>
                    <a:ext uri="{9D8B030D-6E8A-4147-A177-3AD203B41FA5}">
                      <a16:colId xmlns:a16="http://schemas.microsoft.com/office/drawing/2014/main" val="3933872007"/>
                    </a:ext>
                  </a:extLst>
                </a:gridCol>
                <a:gridCol w="870523">
                  <a:extLst>
                    <a:ext uri="{9D8B030D-6E8A-4147-A177-3AD203B41FA5}">
                      <a16:colId xmlns:a16="http://schemas.microsoft.com/office/drawing/2014/main" val="3793217758"/>
                    </a:ext>
                  </a:extLst>
                </a:gridCol>
              </a:tblGrid>
              <a:tr h="230918">
                <a:tc>
                  <a:txBody>
                    <a:bodyPr/>
                    <a:lstStyle/>
                    <a:p>
                      <a:pPr algn="ctr" fontAlgn="ctr">
                        <a:buNone/>
                      </a:pPr>
                      <a:r>
                        <a:rPr lang="en-US" sz="1400" b="1" u="none" strike="noStrike" noProof="0" dirty="0">
                          <a:effectLst/>
                        </a:rPr>
                        <a:t>Requirement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u="none" noProof="0" dirty="0"/>
                        <a:t>Value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u="none" noProof="0" dirty="0"/>
                        <a:t>Unit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u="none" noProof="0" dirty="0"/>
                        <a:t>Note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4809610"/>
                  </a:ext>
                </a:extLst>
              </a:tr>
              <a:tr h="925262">
                <a:tc>
                  <a:txBody>
                    <a:bodyPr/>
                    <a:lstStyle/>
                    <a:p>
                      <a:pPr algn="ctr" fontAlgn="ctr">
                        <a:buNone/>
                      </a:pPr>
                      <a:r>
                        <a:rPr lang="en-US" sz="1400" u="none" strike="noStrike" noProof="0" dirty="0">
                          <a:effectLst/>
                        </a:rPr>
                        <a:t>Water Storage - West</a:t>
                      </a: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400" u="none" strike="noStrike" noProof="0" dirty="0">
                          <a:effectLst/>
                        </a:rPr>
                        <a:t>30,000</a:t>
                      </a:r>
                      <a:endParaRPr lang="en-US" sz="1400" b="0" i="0" u="none" strike="noStrike" noProof="0" dirty="0">
                        <a:solidFill>
                          <a:srgbClr val="3F3F76"/>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gal</a:t>
                      </a: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From Fire Marshall</a:t>
                      </a: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8006548"/>
                  </a:ext>
                </a:extLst>
              </a:tr>
              <a:tr h="925262">
                <a:tc>
                  <a:txBody>
                    <a:bodyPr/>
                    <a:lstStyle/>
                    <a:p>
                      <a:pPr algn="ctr" fontAlgn="ctr">
                        <a:buNone/>
                      </a:pPr>
                      <a:r>
                        <a:rPr lang="en-US" sz="1400" u="none" strike="noStrike" noProof="0" dirty="0">
                          <a:effectLst/>
                        </a:rPr>
                        <a:t>Water Storage - East</a:t>
                      </a: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400" u="none" strike="noStrike" noProof="0" dirty="0">
                          <a:effectLst/>
                        </a:rPr>
                        <a:t>30,000</a:t>
                      </a:r>
                      <a:endParaRPr lang="en-US" sz="1400" b="0" i="0" u="none" strike="noStrike" noProof="0" dirty="0">
                        <a:solidFill>
                          <a:srgbClr val="3F3F76"/>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gal</a:t>
                      </a: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From Fire Marshall</a:t>
                      </a: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1130107"/>
                  </a:ext>
                </a:extLst>
              </a:tr>
              <a:tr h="741644">
                <a:tc>
                  <a:txBody>
                    <a:bodyPr/>
                    <a:lstStyle/>
                    <a:p>
                      <a:pPr algn="ctr" fontAlgn="ctr">
                        <a:buNone/>
                      </a:pPr>
                      <a:r>
                        <a:rPr lang="en-US" sz="1400" u="none" strike="noStrike" noProof="0" dirty="0">
                          <a:effectLst/>
                        </a:rPr>
                        <a:t>Water Delivery Rate</a:t>
                      </a: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400" u="none" strike="noStrike" noProof="0" dirty="0">
                          <a:effectLst/>
                        </a:rPr>
                        <a:t>1,000</a:t>
                      </a:r>
                      <a:endParaRPr lang="en-US" sz="1400" b="0" i="0" u="none" strike="noStrike" noProof="0" dirty="0">
                        <a:solidFill>
                          <a:srgbClr val="3F3F76"/>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err="1">
                          <a:effectLst/>
                        </a:rPr>
                        <a:t>gpm</a:t>
                      </a: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NFPA 1142 - Table 4.6.1</a:t>
                      </a: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5137254"/>
                  </a:ext>
                </a:extLst>
              </a:tr>
            </a:tbl>
          </a:graphicData>
        </a:graphic>
      </p:graphicFrame>
      <p:pic>
        <p:nvPicPr>
          <p:cNvPr id="4" name="Picture 3" descr="This is a map of the Zone 1 area of Rollinsville with aerial imagery. North is facing up. WTP is shown north of Tolland Road, on the east side of the County Public Works Building. WWTP is shown east of Highway 119, on the north side of Main Street adjacent to where main street curves to cross the train tracks. A lift station is shown just south of Tolland Road &amp; Second Avenue with a forcemain extending east from the lift station and across Highway 119. Fire protection cisterns are shown just northwest of the County Public Works building and on the north side of Assay Office Road, east of the post office. Water mains and gravity sewer mains are shown for the area roughly bound by High Street, Assay Office Road, and the train tracks.">
            <a:extLst>
              <a:ext uri="{FF2B5EF4-FFF2-40B4-BE49-F238E27FC236}">
                <a16:creationId xmlns:a16="http://schemas.microsoft.com/office/drawing/2014/main" id="{B6944149-5A03-FE78-F012-BA290129AB28}"/>
              </a:ext>
            </a:extLst>
          </p:cNvPr>
          <p:cNvPicPr>
            <a:picLocks noChangeAspect="1"/>
          </p:cNvPicPr>
          <p:nvPr/>
        </p:nvPicPr>
        <p:blipFill>
          <a:blip r:embed="rId2">
            <a:extLst>
              <a:ext uri="{28A0092B-C50C-407E-A947-70E740481C1C}">
                <a14:useLocalDpi xmlns:a14="http://schemas.microsoft.com/office/drawing/2010/main" val="0"/>
              </a:ext>
            </a:extLst>
          </a:blip>
          <a:srcRect l="2431" t="3117" r="2852" b="11973"/>
          <a:stretch>
            <a:fillRect/>
          </a:stretch>
        </p:blipFill>
        <p:spPr>
          <a:xfrm>
            <a:off x="3959257" y="1076553"/>
            <a:ext cx="8129047" cy="5631112"/>
          </a:xfrm>
          <a:prstGeom prst="rect">
            <a:avLst/>
          </a:prstGeom>
        </p:spPr>
      </p:pic>
      <p:sp>
        <p:nvSpPr>
          <p:cNvPr id="16" name="Oval 15" descr="Fire protection cistern located west of Highway 119, between Colorado Street and Tolland Road.">
            <a:extLst>
              <a:ext uri="{FF2B5EF4-FFF2-40B4-BE49-F238E27FC236}">
                <a16:creationId xmlns:a16="http://schemas.microsoft.com/office/drawing/2014/main" id="{28E7B880-FF60-F2D2-1703-0DA32B704A3E}"/>
              </a:ext>
            </a:extLst>
          </p:cNvPr>
          <p:cNvSpPr/>
          <p:nvPr/>
        </p:nvSpPr>
        <p:spPr>
          <a:xfrm>
            <a:off x="5275636" y="2981130"/>
            <a:ext cx="466530" cy="44787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descr="Fire protection cistern located east of Highway 119 on the north side of Assay Office Road.">
            <a:extLst>
              <a:ext uri="{FF2B5EF4-FFF2-40B4-BE49-F238E27FC236}">
                <a16:creationId xmlns:a16="http://schemas.microsoft.com/office/drawing/2014/main" id="{B2513E65-913E-C794-F216-326B7793F4CE}"/>
              </a:ext>
            </a:extLst>
          </p:cNvPr>
          <p:cNvSpPr/>
          <p:nvPr/>
        </p:nvSpPr>
        <p:spPr>
          <a:xfrm>
            <a:off x="10853882" y="4616608"/>
            <a:ext cx="466530" cy="44787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03753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907AC-2D64-FC89-35AE-9C48FDE4AED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E38CDFD-05D3-9BEF-3466-0E42211AE1AA}"/>
              </a:ext>
            </a:extLst>
          </p:cNvPr>
          <p:cNvSpPr txBox="1">
            <a:spLocks noGrp="1"/>
          </p:cNvSpPr>
          <p:nvPr>
            <p:ph type="title" idx="4294967295"/>
          </p:nvPr>
        </p:nvSpPr>
        <p:spPr>
          <a:xfrm>
            <a:off x="80568" y="0"/>
            <a:ext cx="9306027" cy="765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800" kern="1200" cap="all" baseline="0">
                <a:solidFill>
                  <a:schemeClr val="tx1"/>
                </a:solidFill>
                <a:latin typeface="Frutiger LT Pro 55 Roman" panose="020B0602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0" i="0" u="none" strike="noStrike" kern="1200" cap="all" spc="0" normalizeH="0" baseline="0" noProof="0" dirty="0">
                <a:ln>
                  <a:noFill/>
                </a:ln>
                <a:solidFill>
                  <a:schemeClr val="bg1"/>
                </a:solidFill>
                <a:effectLst>
                  <a:outerShdw blurRad="38100" dist="38100" dir="2700000" algn="tl">
                    <a:srgbClr val="000000">
                      <a:alpha val="43137"/>
                    </a:srgbClr>
                  </a:outerShdw>
                </a:effectLst>
                <a:uLnTx/>
                <a:uFillTx/>
                <a:latin typeface="Frutiger LT Pro 55 Roman" panose="020B0602020204020204" pitchFamily="34" charset="0"/>
                <a:ea typeface="+mj-ea"/>
                <a:cs typeface="+mj-cs"/>
              </a:rPr>
              <a:t>Wastewater Flow</a:t>
            </a:r>
          </a:p>
        </p:txBody>
      </p:sp>
      <p:sp>
        <p:nvSpPr>
          <p:cNvPr id="10" name="Content Placeholder 2">
            <a:extLst>
              <a:ext uri="{FF2B5EF4-FFF2-40B4-BE49-F238E27FC236}">
                <a16:creationId xmlns:a16="http://schemas.microsoft.com/office/drawing/2014/main" id="{E46E6543-F632-F783-185B-605F25998738}"/>
              </a:ext>
            </a:extLst>
          </p:cNvPr>
          <p:cNvSpPr>
            <a:spLocks noGrp="1"/>
          </p:cNvSpPr>
          <p:nvPr>
            <p:ph idx="1"/>
          </p:nvPr>
        </p:nvSpPr>
        <p:spPr>
          <a:xfrm>
            <a:off x="502298" y="1312440"/>
            <a:ext cx="4816152" cy="5209657"/>
          </a:xfrm>
        </p:spPr>
        <p:txBody>
          <a:bodyPr>
            <a:normAutofit/>
          </a:bodyPr>
          <a:lstStyle/>
          <a:p>
            <a:r>
              <a:rPr lang="en-US" noProof="0" dirty="0"/>
              <a:t>Based on Water Demand – 90 Percent Passthrough</a:t>
            </a:r>
          </a:p>
          <a:p>
            <a:r>
              <a:rPr lang="en-US" noProof="0" dirty="0"/>
              <a:t>Phase 1 Wastewater Flow</a:t>
            </a:r>
          </a:p>
          <a:p>
            <a:pPr lvl="1"/>
            <a:r>
              <a:rPr lang="en-US" noProof="0" dirty="0"/>
              <a:t>Zone 1 Parcels</a:t>
            </a:r>
          </a:p>
          <a:p>
            <a:pPr lvl="1"/>
            <a:r>
              <a:rPr lang="en-US" noProof="0" dirty="0"/>
              <a:t>Residential and Commercial </a:t>
            </a:r>
          </a:p>
          <a:p>
            <a:pPr lvl="1"/>
            <a:r>
              <a:rPr lang="en-US" noProof="0" dirty="0"/>
              <a:t>Railroad Station</a:t>
            </a:r>
          </a:p>
          <a:p>
            <a:r>
              <a:rPr lang="en-US" noProof="0" dirty="0"/>
              <a:t>Phase 2 Wastewater Flow</a:t>
            </a:r>
          </a:p>
          <a:p>
            <a:pPr lvl="1"/>
            <a:r>
              <a:rPr lang="en-US" noProof="0" dirty="0"/>
              <a:t>Growth in Zone 2</a:t>
            </a:r>
          </a:p>
          <a:p>
            <a:r>
              <a:rPr lang="en-US" noProof="0" dirty="0"/>
              <a:t>Buildout Wastewater Flow</a:t>
            </a:r>
          </a:p>
          <a:p>
            <a:pPr lvl="1"/>
            <a:r>
              <a:rPr lang="en-US" noProof="0" dirty="0"/>
              <a:t>Full Zone 2 </a:t>
            </a:r>
          </a:p>
        </p:txBody>
      </p:sp>
      <p:graphicFrame>
        <p:nvGraphicFramePr>
          <p:cNvPr id="2" name="Table 1">
            <a:extLst>
              <a:ext uri="{FF2B5EF4-FFF2-40B4-BE49-F238E27FC236}">
                <a16:creationId xmlns:a16="http://schemas.microsoft.com/office/drawing/2014/main" id="{987EC44E-26E6-7878-7D12-6F06CA2E7D76}"/>
              </a:ext>
            </a:extLst>
          </p:cNvPr>
          <p:cNvGraphicFramePr>
            <a:graphicFrameLocks noGrp="1"/>
          </p:cNvGraphicFramePr>
          <p:nvPr>
            <p:extLst>
              <p:ext uri="{D42A27DB-BD31-4B8C-83A1-F6EECF244321}">
                <p14:modId xmlns:p14="http://schemas.microsoft.com/office/powerpoint/2010/main" val="811384861"/>
              </p:ext>
            </p:extLst>
          </p:nvPr>
        </p:nvGraphicFramePr>
        <p:xfrm>
          <a:off x="5606954" y="1922270"/>
          <a:ext cx="6082748" cy="3013460"/>
        </p:xfrm>
        <a:graphic>
          <a:graphicData uri="http://schemas.openxmlformats.org/drawingml/2006/table">
            <a:tbl>
              <a:tblPr firstRow="1">
                <a:tableStyleId>{5C22544A-7EE6-4342-B048-85BDC9FD1C3A}</a:tableStyleId>
              </a:tblPr>
              <a:tblGrid>
                <a:gridCol w="2157000">
                  <a:extLst>
                    <a:ext uri="{9D8B030D-6E8A-4147-A177-3AD203B41FA5}">
                      <a16:colId xmlns:a16="http://schemas.microsoft.com/office/drawing/2014/main" val="2710730004"/>
                    </a:ext>
                  </a:extLst>
                </a:gridCol>
                <a:gridCol w="1602214">
                  <a:extLst>
                    <a:ext uri="{9D8B030D-6E8A-4147-A177-3AD203B41FA5}">
                      <a16:colId xmlns:a16="http://schemas.microsoft.com/office/drawing/2014/main" val="3825495060"/>
                    </a:ext>
                  </a:extLst>
                </a:gridCol>
                <a:gridCol w="1161767">
                  <a:extLst>
                    <a:ext uri="{9D8B030D-6E8A-4147-A177-3AD203B41FA5}">
                      <a16:colId xmlns:a16="http://schemas.microsoft.com/office/drawing/2014/main" val="434289355"/>
                    </a:ext>
                  </a:extLst>
                </a:gridCol>
                <a:gridCol w="1161767">
                  <a:extLst>
                    <a:ext uri="{9D8B030D-6E8A-4147-A177-3AD203B41FA5}">
                      <a16:colId xmlns:a16="http://schemas.microsoft.com/office/drawing/2014/main" val="1572677183"/>
                    </a:ext>
                  </a:extLst>
                </a:gridCol>
              </a:tblGrid>
              <a:tr h="542791">
                <a:tc>
                  <a:txBody>
                    <a:bodyPr/>
                    <a:lstStyle/>
                    <a:p>
                      <a:pPr algn="ctr" fontAlgn="ctr">
                        <a:buNone/>
                      </a:pPr>
                      <a:r>
                        <a:rPr lang="en-US" sz="1800" b="1" u="none" strike="noStrike" noProof="0" dirty="0">
                          <a:effectLst/>
                        </a:rPr>
                        <a:t>Sewer Flow</a:t>
                      </a:r>
                      <a:endParaRPr lang="en-US" sz="1800" b="1"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800" b="1" u="none" strike="noStrike" noProof="0" dirty="0">
                          <a:effectLst/>
                        </a:rPr>
                        <a:t>Phase 1 </a:t>
                      </a:r>
                      <a:br>
                        <a:rPr lang="en-US" sz="1800" b="1" u="none" strike="noStrike" noProof="0" dirty="0">
                          <a:effectLst/>
                        </a:rPr>
                      </a:br>
                      <a:r>
                        <a:rPr lang="en-US" sz="1800" b="1" u="none" strike="noStrike" noProof="0" dirty="0">
                          <a:effectLst/>
                        </a:rPr>
                        <a:t>(Near Term)</a:t>
                      </a:r>
                      <a:endParaRPr lang="en-US" sz="1800" b="1"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800" b="1" u="none" strike="noStrike" noProof="0" dirty="0">
                          <a:effectLst/>
                        </a:rPr>
                        <a:t>Phase 2</a:t>
                      </a:r>
                      <a:br>
                        <a:rPr lang="en-US" sz="1800" b="1" u="none" strike="noStrike" noProof="0" dirty="0">
                          <a:effectLst/>
                        </a:rPr>
                      </a:br>
                      <a:r>
                        <a:rPr lang="en-US" sz="1800" b="1" u="none" strike="noStrike" noProof="0" dirty="0">
                          <a:effectLst/>
                        </a:rPr>
                        <a:t>(20-year)</a:t>
                      </a:r>
                      <a:endParaRPr lang="en-US" sz="1800" b="1"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800" b="1" u="none" strike="noStrike" noProof="0" dirty="0">
                          <a:effectLst/>
                        </a:rPr>
                        <a:t>Buildout</a:t>
                      </a:r>
                      <a:endParaRPr lang="en-US" sz="1800" b="1"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271396"/>
                  </a:ext>
                </a:extLst>
              </a:tr>
              <a:tr h="315547">
                <a:tc>
                  <a:txBody>
                    <a:bodyPr/>
                    <a:lstStyle/>
                    <a:p>
                      <a:pPr algn="ctr" fontAlgn="ctr">
                        <a:buNone/>
                      </a:pPr>
                      <a:r>
                        <a:rPr lang="en-US" sz="1800" u="none" strike="noStrike" noProof="0" dirty="0">
                          <a:effectLst/>
                        </a:rPr>
                        <a:t>Residential (gpd)</a:t>
                      </a:r>
                      <a:endParaRPr lang="en-US" sz="18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noProof="0" dirty="0">
                          <a:effectLst/>
                        </a:rPr>
                        <a:t>8,280</a:t>
                      </a:r>
                      <a:endParaRPr lang="en-US" sz="18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noProof="0" dirty="0">
                          <a:effectLst/>
                        </a:rPr>
                        <a:t>29,376</a:t>
                      </a:r>
                      <a:endParaRPr lang="en-US" sz="18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noProof="0" dirty="0">
                          <a:effectLst/>
                        </a:rPr>
                        <a:t>44,820</a:t>
                      </a:r>
                      <a:endParaRPr lang="en-US" sz="18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6862076"/>
                  </a:ext>
                </a:extLst>
              </a:tr>
              <a:tr h="330572">
                <a:tc>
                  <a:txBody>
                    <a:bodyPr/>
                    <a:lstStyle/>
                    <a:p>
                      <a:pPr algn="ctr" fontAlgn="ctr">
                        <a:buNone/>
                      </a:pPr>
                      <a:r>
                        <a:rPr lang="en-US" sz="1800" u="none" strike="noStrike" noProof="0" dirty="0">
                          <a:effectLst/>
                        </a:rPr>
                        <a:t>Brewery (gpd)</a:t>
                      </a:r>
                      <a:endParaRPr lang="en-US" sz="18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noProof="0" dirty="0">
                          <a:effectLst/>
                        </a:rPr>
                        <a:t>81</a:t>
                      </a:r>
                      <a:endParaRPr lang="en-US" sz="18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noProof="0" dirty="0">
                          <a:effectLst/>
                        </a:rPr>
                        <a:t>81</a:t>
                      </a:r>
                      <a:endParaRPr lang="en-US" sz="18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noProof="0" dirty="0">
                          <a:effectLst/>
                        </a:rPr>
                        <a:t>81</a:t>
                      </a:r>
                      <a:endParaRPr lang="en-US" sz="18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7376048"/>
                  </a:ext>
                </a:extLst>
              </a:tr>
              <a:tr h="330572">
                <a:tc>
                  <a:txBody>
                    <a:bodyPr/>
                    <a:lstStyle/>
                    <a:p>
                      <a:pPr algn="ctr" fontAlgn="ctr">
                        <a:buNone/>
                      </a:pPr>
                      <a:r>
                        <a:rPr lang="en-US" sz="1800" u="none" strike="noStrike" noProof="0" dirty="0">
                          <a:effectLst/>
                        </a:rPr>
                        <a:t>Distillery (gpd)</a:t>
                      </a:r>
                      <a:endParaRPr lang="en-US" sz="18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noProof="0" dirty="0">
                          <a:effectLst/>
                        </a:rPr>
                        <a:t>22</a:t>
                      </a:r>
                      <a:endParaRPr lang="en-US" sz="18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noProof="0" dirty="0">
                          <a:effectLst/>
                        </a:rPr>
                        <a:t>22</a:t>
                      </a:r>
                      <a:endParaRPr lang="en-US" sz="18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noProof="0" dirty="0">
                          <a:effectLst/>
                        </a:rPr>
                        <a:t>22</a:t>
                      </a:r>
                      <a:endParaRPr lang="en-US" sz="18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3489687"/>
                  </a:ext>
                </a:extLst>
              </a:tr>
              <a:tr h="808261">
                <a:tc>
                  <a:txBody>
                    <a:bodyPr/>
                    <a:lstStyle/>
                    <a:p>
                      <a:pPr algn="ctr" fontAlgn="ctr">
                        <a:buNone/>
                      </a:pPr>
                      <a:r>
                        <a:rPr lang="en-US" sz="1800" u="none" strike="noStrike" noProof="0" dirty="0">
                          <a:effectLst/>
                        </a:rPr>
                        <a:t>Commercial - minus brewery and distillery (gpd)</a:t>
                      </a:r>
                      <a:endParaRPr lang="en-US" sz="18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noProof="0" dirty="0">
                          <a:effectLst/>
                        </a:rPr>
                        <a:t>11,498</a:t>
                      </a:r>
                      <a:endParaRPr lang="en-US" sz="18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noProof="0" dirty="0">
                          <a:effectLst/>
                        </a:rPr>
                        <a:t>14,035</a:t>
                      </a:r>
                      <a:endParaRPr lang="en-US" sz="18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noProof="0" dirty="0">
                          <a:effectLst/>
                        </a:rPr>
                        <a:t>17,130</a:t>
                      </a:r>
                      <a:endParaRPr lang="en-US" sz="18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9346892"/>
                  </a:ext>
                </a:extLst>
              </a:tr>
              <a:tr h="330572">
                <a:tc>
                  <a:txBody>
                    <a:bodyPr/>
                    <a:lstStyle/>
                    <a:p>
                      <a:pPr algn="ctr" fontAlgn="ctr">
                        <a:buNone/>
                      </a:pPr>
                      <a:r>
                        <a:rPr lang="en-US" sz="1800" u="none" strike="noStrike" noProof="0" dirty="0">
                          <a:effectLst/>
                        </a:rPr>
                        <a:t>Railroad Station (gpd)</a:t>
                      </a:r>
                      <a:endParaRPr lang="en-US" sz="18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noProof="0" dirty="0">
                          <a:effectLst/>
                        </a:rPr>
                        <a:t>3,023</a:t>
                      </a:r>
                      <a:endParaRPr lang="en-US" sz="18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noProof="0" dirty="0">
                          <a:effectLst/>
                        </a:rPr>
                        <a:t>3,531</a:t>
                      </a:r>
                      <a:endParaRPr lang="en-US" sz="18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u="none" strike="noStrike" noProof="0" dirty="0">
                          <a:effectLst/>
                        </a:rPr>
                        <a:t>3,531</a:t>
                      </a:r>
                      <a:endParaRPr lang="en-US" sz="1800" b="0"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3371017"/>
                  </a:ext>
                </a:extLst>
              </a:tr>
              <a:tr h="315547">
                <a:tc>
                  <a:txBody>
                    <a:bodyPr/>
                    <a:lstStyle/>
                    <a:p>
                      <a:pPr algn="ctr" fontAlgn="ctr">
                        <a:buNone/>
                      </a:pPr>
                      <a:r>
                        <a:rPr lang="en-US" sz="1800" b="1" u="none" strike="noStrike" noProof="0" dirty="0">
                          <a:effectLst/>
                        </a:rPr>
                        <a:t>TOTAL (gpd)</a:t>
                      </a:r>
                      <a:endParaRPr lang="en-US" sz="1800" b="1"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b="1" u="none" strike="noStrike" noProof="0" dirty="0">
                          <a:effectLst/>
                        </a:rPr>
                        <a:t>22,904</a:t>
                      </a:r>
                      <a:endParaRPr lang="en-US" sz="1800" b="1"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b="1" u="none" strike="noStrike" noProof="0" dirty="0">
                          <a:effectLst/>
                        </a:rPr>
                        <a:t>47,044</a:t>
                      </a:r>
                      <a:endParaRPr lang="en-US" sz="1800" b="1"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800" b="1" u="none" strike="noStrike" noProof="0" dirty="0">
                          <a:effectLst/>
                        </a:rPr>
                        <a:t>65,583</a:t>
                      </a:r>
                      <a:endParaRPr lang="en-US" sz="1800" b="1" i="0" u="none" strike="noStrike" noProof="0" dirty="0">
                        <a:solidFill>
                          <a:srgbClr val="FA7D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9866347"/>
                  </a:ext>
                </a:extLst>
              </a:tr>
            </a:tbl>
          </a:graphicData>
        </a:graphic>
      </p:graphicFrame>
    </p:spTree>
    <p:extLst>
      <p:ext uri="{BB962C8B-B14F-4D97-AF65-F5344CB8AC3E}">
        <p14:creationId xmlns:p14="http://schemas.microsoft.com/office/powerpoint/2010/main" val="1652708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2A021-24B2-A73F-DA44-FC76207EBFA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22BF51B-A112-9F17-F5C3-C7355B90BCE2}"/>
              </a:ext>
            </a:extLst>
          </p:cNvPr>
          <p:cNvSpPr txBox="1">
            <a:spLocks noGrp="1"/>
          </p:cNvSpPr>
          <p:nvPr>
            <p:ph type="title" idx="4294967295"/>
          </p:nvPr>
        </p:nvSpPr>
        <p:spPr>
          <a:xfrm>
            <a:off x="80568" y="0"/>
            <a:ext cx="9306027" cy="765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800" kern="1200" cap="all" baseline="0">
                <a:solidFill>
                  <a:schemeClr val="tx1"/>
                </a:solidFill>
                <a:latin typeface="Frutiger LT Pro 55 Roman" panose="020B0602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0" i="0" u="none" strike="noStrike" kern="1200" cap="all" spc="0" normalizeH="0" baseline="0" noProof="0" dirty="0">
                <a:ln>
                  <a:noFill/>
                </a:ln>
                <a:solidFill>
                  <a:schemeClr val="bg1"/>
                </a:solidFill>
                <a:effectLst>
                  <a:outerShdw blurRad="38100" dist="38100" dir="2700000" algn="tl">
                    <a:srgbClr val="000000">
                      <a:alpha val="43137"/>
                    </a:srgbClr>
                  </a:outerShdw>
                </a:effectLst>
                <a:uLnTx/>
                <a:uFillTx/>
                <a:latin typeface="Frutiger LT Pro 55 Roman" panose="020B0602020204020204" pitchFamily="34" charset="0"/>
                <a:ea typeface="+mj-ea"/>
                <a:cs typeface="+mj-cs"/>
              </a:rPr>
              <a:t>Wastewater Loading</a:t>
            </a:r>
          </a:p>
        </p:txBody>
      </p:sp>
      <p:sp>
        <p:nvSpPr>
          <p:cNvPr id="10" name="Content Placeholder 2">
            <a:extLst>
              <a:ext uri="{FF2B5EF4-FFF2-40B4-BE49-F238E27FC236}">
                <a16:creationId xmlns:a16="http://schemas.microsoft.com/office/drawing/2014/main" id="{9A57BC96-CE3B-577F-F1E7-A094704A1FD9}"/>
              </a:ext>
            </a:extLst>
          </p:cNvPr>
          <p:cNvSpPr>
            <a:spLocks noGrp="1"/>
          </p:cNvSpPr>
          <p:nvPr>
            <p:ph idx="1"/>
          </p:nvPr>
        </p:nvSpPr>
        <p:spPr>
          <a:xfrm>
            <a:off x="502299" y="1312440"/>
            <a:ext cx="3737192" cy="5209657"/>
          </a:xfrm>
        </p:spPr>
        <p:txBody>
          <a:bodyPr>
            <a:normAutofit/>
          </a:bodyPr>
          <a:lstStyle/>
          <a:p>
            <a:r>
              <a:rPr lang="en-US" noProof="0" dirty="0"/>
              <a:t>Assumptions</a:t>
            </a:r>
          </a:p>
          <a:p>
            <a:r>
              <a:rPr lang="en-US" noProof="0" dirty="0"/>
              <a:t>Brewery / Distillery</a:t>
            </a:r>
          </a:p>
          <a:p>
            <a:r>
              <a:rPr lang="en-US" noProof="0" dirty="0"/>
              <a:t>Biochemical Oxygen Demand (5‑day, BOD₅)</a:t>
            </a:r>
            <a:endParaRPr lang="en-US" baseline="-25000" noProof="0" dirty="0"/>
          </a:p>
        </p:txBody>
      </p:sp>
      <p:graphicFrame>
        <p:nvGraphicFramePr>
          <p:cNvPr id="2" name="Table 1">
            <a:extLst>
              <a:ext uri="{FF2B5EF4-FFF2-40B4-BE49-F238E27FC236}">
                <a16:creationId xmlns:a16="http://schemas.microsoft.com/office/drawing/2014/main" id="{54BCD760-E2E5-2477-402D-4A18F4D6AE81}"/>
              </a:ext>
            </a:extLst>
          </p:cNvPr>
          <p:cNvGraphicFramePr>
            <a:graphicFrameLocks noGrp="1"/>
          </p:cNvGraphicFramePr>
          <p:nvPr>
            <p:extLst>
              <p:ext uri="{D42A27DB-BD31-4B8C-83A1-F6EECF244321}">
                <p14:modId xmlns:p14="http://schemas.microsoft.com/office/powerpoint/2010/main" val="3421626110"/>
              </p:ext>
            </p:extLst>
          </p:nvPr>
        </p:nvGraphicFramePr>
        <p:xfrm>
          <a:off x="3856383" y="4162313"/>
          <a:ext cx="7627340" cy="2260559"/>
        </p:xfrm>
        <a:graphic>
          <a:graphicData uri="http://schemas.openxmlformats.org/drawingml/2006/table">
            <a:tbl>
              <a:tblPr firstRow="1">
                <a:tableStyleId>{5C22544A-7EE6-4342-B048-85BDC9FD1C3A}</a:tableStyleId>
              </a:tblPr>
              <a:tblGrid>
                <a:gridCol w="3257017">
                  <a:extLst>
                    <a:ext uri="{9D8B030D-6E8A-4147-A177-3AD203B41FA5}">
                      <a16:colId xmlns:a16="http://schemas.microsoft.com/office/drawing/2014/main" val="39745152"/>
                    </a:ext>
                  </a:extLst>
                </a:gridCol>
                <a:gridCol w="850309">
                  <a:extLst>
                    <a:ext uri="{9D8B030D-6E8A-4147-A177-3AD203B41FA5}">
                      <a16:colId xmlns:a16="http://schemas.microsoft.com/office/drawing/2014/main" val="2062753876"/>
                    </a:ext>
                  </a:extLst>
                </a:gridCol>
                <a:gridCol w="740618">
                  <a:extLst>
                    <a:ext uri="{9D8B030D-6E8A-4147-A177-3AD203B41FA5}">
                      <a16:colId xmlns:a16="http://schemas.microsoft.com/office/drawing/2014/main" val="3309430668"/>
                    </a:ext>
                  </a:extLst>
                </a:gridCol>
                <a:gridCol w="2779396">
                  <a:extLst>
                    <a:ext uri="{9D8B030D-6E8A-4147-A177-3AD203B41FA5}">
                      <a16:colId xmlns:a16="http://schemas.microsoft.com/office/drawing/2014/main" val="270604315"/>
                    </a:ext>
                  </a:extLst>
                </a:gridCol>
              </a:tblGrid>
              <a:tr h="177866">
                <a:tc>
                  <a:txBody>
                    <a:bodyPr/>
                    <a:lstStyle/>
                    <a:p>
                      <a:pPr algn="ctr" fontAlgn="ctr">
                        <a:buNone/>
                      </a:pPr>
                      <a:r>
                        <a:rPr lang="en-US" sz="1600" b="1" u="none" strike="noStrike" noProof="0" dirty="0">
                          <a:effectLst/>
                        </a:rPr>
                        <a:t>Assumption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u="none" noProof="0" dirty="0"/>
                        <a:t>Value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u="none" noProof="0" dirty="0"/>
                        <a:t>Unit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u="none" noProof="0" dirty="0"/>
                        <a:t>Note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4717763"/>
                  </a:ext>
                </a:extLst>
              </a:tr>
              <a:tr h="346926">
                <a:tc>
                  <a:txBody>
                    <a:bodyPr/>
                    <a:lstStyle/>
                    <a:p>
                      <a:pPr algn="ctr" fontAlgn="ctr">
                        <a:buNone/>
                      </a:pPr>
                      <a:r>
                        <a:rPr lang="en-US" sz="1400" u="none" strike="noStrike" noProof="0" dirty="0">
                          <a:effectLst/>
                        </a:rPr>
                        <a:t>BOD</a:t>
                      </a:r>
                      <a:r>
                        <a:rPr lang="en-US" sz="1600" u="none" strike="noStrike" baseline="-25000" noProof="0" dirty="0">
                          <a:effectLst/>
                        </a:rPr>
                        <a:t>5</a:t>
                      </a:r>
                      <a:r>
                        <a:rPr lang="en-US" sz="1600" u="none" strike="noStrike" noProof="0" dirty="0">
                          <a:effectLst/>
                        </a:rPr>
                        <a:t> of Residential Wastewater</a:t>
                      </a: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400" u="none" strike="noStrike" noProof="0" dirty="0">
                          <a:effectLst/>
                        </a:rPr>
                        <a:t>200</a:t>
                      </a:r>
                      <a:endParaRPr lang="en-US" sz="1400" b="0" i="0" u="none" strike="noStrike" noProof="0" dirty="0">
                        <a:solidFill>
                          <a:srgbClr val="3F3F76"/>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mg/L</a:t>
                      </a: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Metcalf &amp; Eddy Table 3-18, Medium Strength</a:t>
                      </a: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7063338"/>
                  </a:ext>
                </a:extLst>
              </a:tr>
              <a:tr h="346926">
                <a:tc>
                  <a:txBody>
                    <a:bodyPr/>
                    <a:lstStyle/>
                    <a:p>
                      <a:pPr algn="ctr" fontAlgn="ctr">
                        <a:buNone/>
                      </a:pPr>
                      <a:r>
                        <a:rPr lang="en-US" sz="1400" u="none" strike="noStrike" noProof="0" dirty="0">
                          <a:effectLst/>
                        </a:rPr>
                        <a:t>BOD</a:t>
                      </a:r>
                      <a:r>
                        <a:rPr lang="en-US" sz="1600" u="none" strike="noStrike" baseline="-25000" noProof="0" dirty="0">
                          <a:effectLst/>
                        </a:rPr>
                        <a:t>5</a:t>
                      </a:r>
                      <a:r>
                        <a:rPr lang="en-US" sz="1600" u="none" strike="noStrike" noProof="0" dirty="0">
                          <a:effectLst/>
                        </a:rPr>
                        <a:t> of Typical Commercial Wastewater</a:t>
                      </a: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400" u="none" strike="noStrike" noProof="0" dirty="0">
                          <a:effectLst/>
                        </a:rPr>
                        <a:t>200</a:t>
                      </a:r>
                      <a:endParaRPr lang="en-US" sz="1400" b="0" i="0" u="none" strike="noStrike" noProof="0" dirty="0">
                        <a:solidFill>
                          <a:srgbClr val="3F3F76"/>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mg/L</a:t>
                      </a: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Metcalf &amp; Eddy Table 3-18, Medium Strength</a:t>
                      </a: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8469455"/>
                  </a:ext>
                </a:extLst>
              </a:tr>
              <a:tr h="346926">
                <a:tc>
                  <a:txBody>
                    <a:bodyPr/>
                    <a:lstStyle/>
                    <a:p>
                      <a:pPr algn="ctr" fontAlgn="ctr">
                        <a:buNone/>
                      </a:pPr>
                      <a:r>
                        <a:rPr lang="en-US" sz="1400" u="none" strike="noStrike" noProof="0" dirty="0">
                          <a:effectLst/>
                        </a:rPr>
                        <a:t>BOD</a:t>
                      </a:r>
                      <a:r>
                        <a:rPr lang="en-US" sz="1600" u="none" strike="noStrike" baseline="-25000" noProof="0" dirty="0">
                          <a:effectLst/>
                        </a:rPr>
                        <a:t>5</a:t>
                      </a:r>
                      <a:r>
                        <a:rPr lang="en-US" sz="1600" u="none" strike="noStrike" noProof="0" dirty="0">
                          <a:effectLst/>
                        </a:rPr>
                        <a:t> of Brewery Wastewater</a:t>
                      </a:r>
                      <a:r>
                        <a:rPr lang="en-US" sz="1400" u="none" strike="noStrike" baseline="30000" noProof="0" dirty="0">
                          <a:effectLst/>
                        </a:rPr>
                        <a:t>1</a:t>
                      </a: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400" u="none" strike="noStrike" noProof="0" dirty="0">
                          <a:effectLst/>
                        </a:rPr>
                        <a:t>2,000</a:t>
                      </a:r>
                      <a:endParaRPr lang="en-US" sz="1400" b="0" i="0" u="none" strike="noStrike" noProof="0" dirty="0">
                        <a:solidFill>
                          <a:srgbClr val="3F3F76"/>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mg/L</a:t>
                      </a: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Ranges from 1000-2000 mg/L</a:t>
                      </a: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4592329"/>
                  </a:ext>
                </a:extLst>
              </a:tr>
              <a:tr h="290573">
                <a:tc>
                  <a:txBody>
                    <a:bodyPr/>
                    <a:lstStyle/>
                    <a:p>
                      <a:pPr algn="ctr" fontAlgn="ctr">
                        <a:buNone/>
                      </a:pPr>
                      <a:r>
                        <a:rPr lang="en-US" sz="1400" u="none" strike="noStrike" noProof="0" dirty="0">
                          <a:effectLst/>
                        </a:rPr>
                        <a:t>BOD</a:t>
                      </a:r>
                      <a:r>
                        <a:rPr lang="en-US" sz="1600" u="none" strike="noStrike" baseline="-25000" noProof="0" dirty="0">
                          <a:effectLst/>
                        </a:rPr>
                        <a:t>5</a:t>
                      </a:r>
                      <a:r>
                        <a:rPr lang="en-US" sz="1600" u="none" strike="noStrike" noProof="0" dirty="0">
                          <a:effectLst/>
                        </a:rPr>
                        <a:t> of Distillery Wastewater</a:t>
                      </a:r>
                      <a:r>
                        <a:rPr lang="en-US" sz="1400" u="none" strike="noStrike" baseline="30000" noProof="0" dirty="0">
                          <a:effectLst/>
                        </a:rPr>
                        <a:t>2</a:t>
                      </a: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400" u="none" strike="noStrike" noProof="0" dirty="0">
                          <a:effectLst/>
                        </a:rPr>
                        <a:t>25,000</a:t>
                      </a:r>
                      <a:endParaRPr lang="en-US" sz="1400" b="0" i="0" u="none" strike="noStrike" noProof="0" dirty="0">
                        <a:solidFill>
                          <a:srgbClr val="3F3F76"/>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mg/L</a:t>
                      </a: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3751445"/>
                  </a:ext>
                </a:extLst>
              </a:tr>
              <a:tr h="346926">
                <a:tc>
                  <a:txBody>
                    <a:bodyPr/>
                    <a:lstStyle/>
                    <a:p>
                      <a:pPr algn="ctr" fontAlgn="ctr">
                        <a:buNone/>
                      </a:pPr>
                      <a:r>
                        <a:rPr lang="en-US" sz="1400" u="none" strike="noStrike" noProof="0" dirty="0">
                          <a:effectLst/>
                        </a:rPr>
                        <a:t>BOD</a:t>
                      </a:r>
                      <a:r>
                        <a:rPr lang="en-US" sz="1600" u="none" strike="noStrike" baseline="-25000" noProof="0" dirty="0">
                          <a:effectLst/>
                        </a:rPr>
                        <a:t>5</a:t>
                      </a:r>
                      <a:r>
                        <a:rPr lang="en-US" sz="1600" u="none" strike="noStrike" noProof="0" dirty="0">
                          <a:effectLst/>
                        </a:rPr>
                        <a:t> of Railroad Station Wastewater</a:t>
                      </a: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400" u="none" strike="noStrike" noProof="0" dirty="0">
                          <a:effectLst/>
                        </a:rPr>
                        <a:t>200</a:t>
                      </a:r>
                      <a:endParaRPr lang="en-US" sz="1400" b="0" i="0" u="none" strike="noStrike" noProof="0" dirty="0">
                        <a:solidFill>
                          <a:srgbClr val="3F3F76"/>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mg/L</a:t>
                      </a: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400" u="none" strike="noStrike" noProof="0" dirty="0">
                          <a:effectLst/>
                        </a:rPr>
                        <a:t>Metcalf &amp; Eddy Table 3-18, Medium Strength</a:t>
                      </a:r>
                      <a:endParaRPr lang="en-US" sz="1400" b="0" i="0" u="none" strike="noStrike" noProof="0"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7272661"/>
                  </a:ext>
                </a:extLst>
              </a:tr>
            </a:tbl>
          </a:graphicData>
        </a:graphic>
      </p:graphicFrame>
      <p:graphicFrame>
        <p:nvGraphicFramePr>
          <p:cNvPr id="6" name="Table 5">
            <a:extLst>
              <a:ext uri="{FF2B5EF4-FFF2-40B4-BE49-F238E27FC236}">
                <a16:creationId xmlns:a16="http://schemas.microsoft.com/office/drawing/2014/main" id="{B9F0CCC2-0E91-EAF1-C2B9-CABA637FEE1C}"/>
              </a:ext>
            </a:extLst>
          </p:cNvPr>
          <p:cNvGraphicFramePr>
            <a:graphicFrameLocks noGrp="1"/>
          </p:cNvGraphicFramePr>
          <p:nvPr>
            <p:extLst>
              <p:ext uri="{D42A27DB-BD31-4B8C-83A1-F6EECF244321}">
                <p14:modId xmlns:p14="http://schemas.microsoft.com/office/powerpoint/2010/main" val="685658664"/>
              </p:ext>
            </p:extLst>
          </p:nvPr>
        </p:nvGraphicFramePr>
        <p:xfrm>
          <a:off x="4658954" y="1406519"/>
          <a:ext cx="6361554" cy="2261235"/>
        </p:xfrm>
        <a:graphic>
          <a:graphicData uri="http://schemas.openxmlformats.org/drawingml/2006/table">
            <a:tbl>
              <a:tblPr firstRow="1">
                <a:tableStyleId>{5C22544A-7EE6-4342-B048-85BDC9FD1C3A}</a:tableStyleId>
              </a:tblPr>
              <a:tblGrid>
                <a:gridCol w="3045352">
                  <a:extLst>
                    <a:ext uri="{9D8B030D-6E8A-4147-A177-3AD203B41FA5}">
                      <a16:colId xmlns:a16="http://schemas.microsoft.com/office/drawing/2014/main" val="3268327477"/>
                    </a:ext>
                  </a:extLst>
                </a:gridCol>
                <a:gridCol w="1215958">
                  <a:extLst>
                    <a:ext uri="{9D8B030D-6E8A-4147-A177-3AD203B41FA5}">
                      <a16:colId xmlns:a16="http://schemas.microsoft.com/office/drawing/2014/main" val="221407156"/>
                    </a:ext>
                  </a:extLst>
                </a:gridCol>
                <a:gridCol w="1089498">
                  <a:extLst>
                    <a:ext uri="{9D8B030D-6E8A-4147-A177-3AD203B41FA5}">
                      <a16:colId xmlns:a16="http://schemas.microsoft.com/office/drawing/2014/main" val="2657353401"/>
                    </a:ext>
                  </a:extLst>
                </a:gridCol>
                <a:gridCol w="1010746">
                  <a:extLst>
                    <a:ext uri="{9D8B030D-6E8A-4147-A177-3AD203B41FA5}">
                      <a16:colId xmlns:a16="http://schemas.microsoft.com/office/drawing/2014/main" val="1061323618"/>
                    </a:ext>
                  </a:extLst>
                </a:gridCol>
              </a:tblGrid>
              <a:tr h="447017">
                <a:tc>
                  <a:txBody>
                    <a:bodyPr/>
                    <a:lstStyle/>
                    <a:p>
                      <a:pPr algn="ctr" fontAlgn="ctr">
                        <a:buNone/>
                      </a:pPr>
                      <a:r>
                        <a:rPr lang="en-US" sz="1600" b="1" u="none" strike="noStrike" kern="1200" noProof="0" dirty="0">
                          <a:solidFill>
                            <a:schemeClr val="bg1"/>
                          </a:solidFill>
                          <a:effectLst/>
                          <a:latin typeface="+mn-lt"/>
                          <a:ea typeface="+mn-ea"/>
                          <a:cs typeface="+mn-cs"/>
                        </a:rPr>
                        <a:t>Loading Projection (</a:t>
                      </a:r>
                      <a:r>
                        <a:rPr lang="en-US" sz="1600" b="1" u="none" strike="noStrike" kern="1200" noProof="0" dirty="0" err="1">
                          <a:solidFill>
                            <a:schemeClr val="bg1"/>
                          </a:solidFill>
                          <a:effectLst/>
                          <a:latin typeface="+mn-lt"/>
                          <a:ea typeface="+mn-ea"/>
                          <a:cs typeface="+mn-cs"/>
                        </a:rPr>
                        <a:t>lbs</a:t>
                      </a:r>
                      <a:r>
                        <a:rPr lang="en-US" sz="1600" b="1" u="none" strike="noStrike" kern="1200" noProof="0" dirty="0">
                          <a:solidFill>
                            <a:schemeClr val="bg1"/>
                          </a:solidFill>
                          <a:effectLst/>
                          <a:latin typeface="+mn-lt"/>
                          <a:ea typeface="+mn-ea"/>
                          <a:cs typeface="+mn-cs"/>
                        </a:rPr>
                        <a:t>/day BOD5)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600" b="1" u="none" strike="noStrike" kern="1200" noProof="0" dirty="0">
                          <a:solidFill>
                            <a:schemeClr val="bg1"/>
                          </a:solidFill>
                          <a:effectLst/>
                          <a:latin typeface="+mn-lt"/>
                          <a:ea typeface="+mn-ea"/>
                          <a:cs typeface="+mn-cs"/>
                        </a:rPr>
                        <a:t>Phase 1 </a:t>
                      </a:r>
                      <a:br>
                        <a:rPr lang="en-US" sz="1600" b="1" u="none" strike="noStrike" kern="1200" noProof="0" dirty="0">
                          <a:solidFill>
                            <a:schemeClr val="bg1"/>
                          </a:solidFill>
                          <a:effectLst/>
                          <a:latin typeface="+mn-lt"/>
                          <a:ea typeface="+mn-ea"/>
                          <a:cs typeface="+mn-cs"/>
                        </a:rPr>
                      </a:br>
                      <a:r>
                        <a:rPr lang="en-US" sz="1600" b="1" u="none" strike="noStrike" kern="1200" noProof="0" dirty="0">
                          <a:solidFill>
                            <a:schemeClr val="bg1"/>
                          </a:solidFill>
                          <a:effectLst/>
                          <a:latin typeface="+mn-lt"/>
                          <a:ea typeface="+mn-ea"/>
                          <a:cs typeface="+mn-cs"/>
                        </a:rPr>
                        <a:t>(Near Term)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600" b="1" u="none" strike="noStrike" kern="1200" noProof="0" dirty="0">
                          <a:solidFill>
                            <a:schemeClr val="bg1"/>
                          </a:solidFill>
                          <a:effectLst/>
                          <a:latin typeface="+mn-lt"/>
                          <a:ea typeface="+mn-ea"/>
                          <a:cs typeface="+mn-cs"/>
                        </a:rPr>
                        <a:t>Phase 2</a:t>
                      </a:r>
                      <a:br>
                        <a:rPr lang="en-US" sz="1600" b="1" u="none" strike="noStrike" kern="1200" noProof="0" dirty="0">
                          <a:solidFill>
                            <a:schemeClr val="bg1"/>
                          </a:solidFill>
                          <a:effectLst/>
                          <a:latin typeface="+mn-lt"/>
                          <a:ea typeface="+mn-ea"/>
                          <a:cs typeface="+mn-cs"/>
                        </a:rPr>
                      </a:br>
                      <a:r>
                        <a:rPr lang="en-US" sz="1600" b="1" u="none" strike="noStrike" kern="1200" noProof="0" dirty="0">
                          <a:solidFill>
                            <a:schemeClr val="bg1"/>
                          </a:solidFill>
                          <a:effectLst/>
                          <a:latin typeface="+mn-lt"/>
                          <a:ea typeface="+mn-ea"/>
                          <a:cs typeface="+mn-cs"/>
                        </a:rPr>
                        <a:t>(20-year)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600" b="1" u="none" strike="noStrike" kern="1200" noProof="0" dirty="0">
                          <a:solidFill>
                            <a:schemeClr val="bg1"/>
                          </a:solidFill>
                          <a:effectLst/>
                          <a:latin typeface="+mn-lt"/>
                          <a:ea typeface="+mn-ea"/>
                          <a:cs typeface="+mn-cs"/>
                        </a:rPr>
                        <a:t>Buildout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1044436"/>
                  </a:ext>
                </a:extLst>
              </a:tr>
              <a:tr h="228389">
                <a:tc>
                  <a:txBody>
                    <a:bodyPr/>
                    <a:lstStyle/>
                    <a:p>
                      <a:pPr algn="ctr" fontAlgn="ctr">
                        <a:buNone/>
                      </a:pPr>
                      <a:r>
                        <a:rPr lang="en-US" sz="1600" u="none" strike="noStrike" kern="1200" noProof="0" dirty="0">
                          <a:solidFill>
                            <a:schemeClr val="dk1"/>
                          </a:solidFill>
                          <a:effectLst/>
                          <a:latin typeface="+mn-lt"/>
                          <a:ea typeface="+mn-ea"/>
                          <a:cs typeface="+mn-cs"/>
                        </a:rPr>
                        <a:t>Residential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kern="1200" noProof="0" dirty="0">
                          <a:solidFill>
                            <a:schemeClr val="dk1"/>
                          </a:solidFill>
                          <a:effectLst/>
                          <a:latin typeface="+mn-lt"/>
                          <a:ea typeface="+mn-ea"/>
                          <a:cs typeface="+mn-cs"/>
                        </a:rPr>
                        <a:t>13.8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kern="1200" noProof="0" dirty="0">
                          <a:solidFill>
                            <a:schemeClr val="dk1"/>
                          </a:solidFill>
                          <a:effectLst/>
                          <a:latin typeface="+mn-lt"/>
                          <a:ea typeface="+mn-ea"/>
                          <a:cs typeface="+mn-cs"/>
                        </a:rPr>
                        <a:t>49.0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kern="1200" noProof="0" dirty="0">
                          <a:solidFill>
                            <a:schemeClr val="dk1"/>
                          </a:solidFill>
                          <a:effectLst/>
                          <a:latin typeface="+mn-lt"/>
                          <a:ea typeface="+mn-ea"/>
                          <a:cs typeface="+mn-cs"/>
                        </a:rPr>
                        <a:t>74.8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2528369"/>
                  </a:ext>
                </a:extLst>
              </a:tr>
              <a:tr h="228389">
                <a:tc>
                  <a:txBody>
                    <a:bodyPr/>
                    <a:lstStyle/>
                    <a:p>
                      <a:pPr algn="ctr" fontAlgn="ctr">
                        <a:buNone/>
                      </a:pPr>
                      <a:r>
                        <a:rPr lang="en-US" sz="1600" u="none" strike="noStrike" kern="1200" noProof="0" dirty="0">
                          <a:solidFill>
                            <a:schemeClr val="dk1"/>
                          </a:solidFill>
                          <a:effectLst/>
                          <a:latin typeface="+mn-lt"/>
                          <a:ea typeface="+mn-ea"/>
                          <a:cs typeface="+mn-cs"/>
                        </a:rPr>
                        <a:t>Brewery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kern="1200" noProof="0" dirty="0">
                          <a:solidFill>
                            <a:schemeClr val="dk1"/>
                          </a:solidFill>
                          <a:effectLst/>
                          <a:latin typeface="+mn-lt"/>
                          <a:ea typeface="+mn-ea"/>
                          <a:cs typeface="+mn-cs"/>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kern="1200" noProof="0" dirty="0">
                          <a:solidFill>
                            <a:schemeClr val="dk1"/>
                          </a:solidFill>
                          <a:effectLst/>
                          <a:latin typeface="+mn-lt"/>
                          <a:ea typeface="+mn-ea"/>
                          <a:cs typeface="+mn-cs"/>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kern="1200" noProof="0" dirty="0">
                          <a:solidFill>
                            <a:schemeClr val="dk1"/>
                          </a:solidFill>
                          <a:effectLst/>
                          <a:latin typeface="+mn-lt"/>
                          <a:ea typeface="+mn-ea"/>
                          <a:cs typeface="+mn-cs"/>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7037323"/>
                  </a:ext>
                </a:extLst>
              </a:tr>
              <a:tr h="228389">
                <a:tc>
                  <a:txBody>
                    <a:bodyPr/>
                    <a:lstStyle/>
                    <a:p>
                      <a:pPr algn="ctr" fontAlgn="ctr">
                        <a:buNone/>
                      </a:pPr>
                      <a:r>
                        <a:rPr lang="en-US" sz="1600" u="none" strike="noStrike" kern="1200" noProof="0" dirty="0">
                          <a:solidFill>
                            <a:schemeClr val="dk1"/>
                          </a:solidFill>
                          <a:effectLst/>
                          <a:latin typeface="+mn-lt"/>
                          <a:ea typeface="+mn-ea"/>
                          <a:cs typeface="+mn-cs"/>
                        </a:rPr>
                        <a:t>Distillery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kern="1200" noProof="0" dirty="0">
                          <a:solidFill>
                            <a:schemeClr val="dk1"/>
                          </a:solidFill>
                          <a:effectLst/>
                          <a:latin typeface="+mn-lt"/>
                          <a:ea typeface="+mn-ea"/>
                          <a:cs typeface="+mn-cs"/>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kern="1200" noProof="0" dirty="0">
                          <a:solidFill>
                            <a:schemeClr val="dk1"/>
                          </a:solidFill>
                          <a:effectLst/>
                          <a:latin typeface="+mn-lt"/>
                          <a:ea typeface="+mn-ea"/>
                          <a:cs typeface="+mn-cs"/>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kern="1200" noProof="0" dirty="0">
                          <a:solidFill>
                            <a:schemeClr val="dk1"/>
                          </a:solidFill>
                          <a:effectLst/>
                          <a:latin typeface="+mn-lt"/>
                          <a:ea typeface="+mn-ea"/>
                          <a:cs typeface="+mn-cs"/>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0145629"/>
                  </a:ext>
                </a:extLst>
              </a:tr>
              <a:tr h="447017">
                <a:tc>
                  <a:txBody>
                    <a:bodyPr/>
                    <a:lstStyle/>
                    <a:p>
                      <a:pPr algn="ctr" fontAlgn="ctr">
                        <a:buNone/>
                      </a:pPr>
                      <a:r>
                        <a:rPr lang="en-US" sz="1600" u="none" strike="noStrike" kern="1200" noProof="0" dirty="0">
                          <a:solidFill>
                            <a:schemeClr val="dk1"/>
                          </a:solidFill>
                          <a:effectLst/>
                          <a:latin typeface="+mn-lt"/>
                          <a:ea typeface="+mn-ea"/>
                          <a:cs typeface="+mn-cs"/>
                        </a:rPr>
                        <a:t>Commercial - minus brewery and distillery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kern="1200" noProof="0" dirty="0">
                          <a:solidFill>
                            <a:schemeClr val="dk1"/>
                          </a:solidFill>
                          <a:effectLst/>
                          <a:latin typeface="+mn-lt"/>
                          <a:ea typeface="+mn-ea"/>
                          <a:cs typeface="+mn-cs"/>
                        </a:rPr>
                        <a:t>19.2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kern="1200" noProof="0" dirty="0">
                          <a:solidFill>
                            <a:schemeClr val="dk1"/>
                          </a:solidFill>
                          <a:effectLst/>
                          <a:latin typeface="+mn-lt"/>
                          <a:ea typeface="+mn-ea"/>
                          <a:cs typeface="+mn-cs"/>
                        </a:rPr>
                        <a:t>23.4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kern="1200" noProof="0" dirty="0">
                          <a:solidFill>
                            <a:schemeClr val="dk1"/>
                          </a:solidFill>
                          <a:effectLst/>
                          <a:latin typeface="+mn-lt"/>
                          <a:ea typeface="+mn-ea"/>
                          <a:cs typeface="+mn-cs"/>
                        </a:rPr>
                        <a:t>28.6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8002567"/>
                  </a:ext>
                </a:extLst>
              </a:tr>
              <a:tr h="228389">
                <a:tc>
                  <a:txBody>
                    <a:bodyPr/>
                    <a:lstStyle/>
                    <a:p>
                      <a:pPr algn="ctr" fontAlgn="ctr">
                        <a:buNone/>
                      </a:pPr>
                      <a:r>
                        <a:rPr lang="en-US" sz="1600" u="none" strike="noStrike" kern="1200" noProof="0" dirty="0">
                          <a:solidFill>
                            <a:schemeClr val="dk1"/>
                          </a:solidFill>
                          <a:effectLst/>
                          <a:latin typeface="+mn-lt"/>
                          <a:ea typeface="+mn-ea"/>
                          <a:cs typeface="+mn-cs"/>
                        </a:rPr>
                        <a:t>Railroad Station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kern="1200" noProof="0" dirty="0">
                          <a:solidFill>
                            <a:schemeClr val="dk1"/>
                          </a:solidFill>
                          <a:effectLst/>
                          <a:latin typeface="+mn-lt"/>
                          <a:ea typeface="+mn-ea"/>
                          <a:cs typeface="+mn-cs"/>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kern="1200" noProof="0" dirty="0">
                          <a:solidFill>
                            <a:schemeClr val="dk1"/>
                          </a:solidFill>
                          <a:effectLst/>
                          <a:latin typeface="+mn-lt"/>
                          <a:ea typeface="+mn-ea"/>
                          <a:cs typeface="+mn-cs"/>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kern="1200" noProof="0" dirty="0">
                          <a:solidFill>
                            <a:schemeClr val="dk1"/>
                          </a:solidFill>
                          <a:effectLst/>
                          <a:latin typeface="+mn-lt"/>
                          <a:ea typeface="+mn-ea"/>
                          <a:cs typeface="+mn-cs"/>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8589964"/>
                  </a:ext>
                </a:extLst>
              </a:tr>
              <a:tr h="228389">
                <a:tc>
                  <a:txBody>
                    <a:bodyPr/>
                    <a:lstStyle/>
                    <a:p>
                      <a:pPr algn="ctr" fontAlgn="ctr">
                        <a:buNone/>
                      </a:pPr>
                      <a:r>
                        <a:rPr lang="en-US" sz="1600" u="none" strike="noStrike" kern="1200" noProof="0" dirty="0">
                          <a:solidFill>
                            <a:schemeClr val="dk1"/>
                          </a:solidFill>
                          <a:effectLst/>
                          <a:latin typeface="+mn-lt"/>
                          <a:ea typeface="+mn-ea"/>
                          <a:cs typeface="+mn-cs"/>
                        </a:rPr>
                        <a:t>TOTAL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kern="1200" noProof="0" dirty="0">
                          <a:solidFill>
                            <a:schemeClr val="dk1"/>
                          </a:solidFill>
                          <a:effectLst/>
                          <a:latin typeface="+mn-lt"/>
                          <a:ea typeface="+mn-ea"/>
                          <a:cs typeface="+mn-cs"/>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kern="1200" noProof="0" dirty="0">
                          <a:solidFill>
                            <a:schemeClr val="dk1"/>
                          </a:solidFill>
                          <a:effectLst/>
                          <a:latin typeface="+mn-lt"/>
                          <a:ea typeface="+mn-ea"/>
                          <a:cs typeface="+mn-cs"/>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1600" u="none" strike="noStrike" kern="1200" noProof="0" dirty="0">
                          <a:solidFill>
                            <a:schemeClr val="dk1"/>
                          </a:solidFill>
                          <a:effectLst/>
                          <a:latin typeface="+mn-lt"/>
                          <a:ea typeface="+mn-ea"/>
                          <a:cs typeface="+mn-cs"/>
                        </a:rPr>
                        <a:t>115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3928735"/>
                  </a:ext>
                </a:extLst>
              </a:tr>
            </a:tbl>
          </a:graphicData>
        </a:graphic>
      </p:graphicFrame>
    </p:spTree>
    <p:extLst>
      <p:ext uri="{BB962C8B-B14F-4D97-AF65-F5344CB8AC3E}">
        <p14:creationId xmlns:p14="http://schemas.microsoft.com/office/powerpoint/2010/main" val="841131862"/>
      </p:ext>
    </p:extLst>
  </p:cSld>
  <p:clrMapOvr>
    <a:masterClrMapping/>
  </p:clrMapOvr>
</p:sld>
</file>

<file path=ppt/theme/theme1.xml><?xml version="1.0" encoding="utf-8"?>
<a:theme xmlns:a="http://schemas.openxmlformats.org/drawingml/2006/main" name="JVA 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 PPT Template" id="{E20EB5F1-07C3-4F7D-9912-ADFB3D8C4242}" vid="{B83B8D94-63DA-4273-A0D6-954249ECC7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JVA PPT Template</Template>
  <TotalTime>2247</TotalTime>
  <Words>1656</Words>
  <Application>Microsoft Office PowerPoint</Application>
  <PresentationFormat>Widescreen</PresentationFormat>
  <Paragraphs>485</Paragraphs>
  <Slides>23</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vt:lpstr>
      <vt:lpstr>Calibri (Body)</vt:lpstr>
      <vt:lpstr>Frutiger LT Pro 55 Roman</vt:lpstr>
      <vt:lpstr>JVA 2020</vt:lpstr>
      <vt:lpstr>Gilpin County Rollinsville Infrastructure Feasibility Study and Area Plan</vt:lpstr>
      <vt:lpstr>Introduction</vt:lpstr>
      <vt:lpstr>Mountain Rail Plan</vt:lpstr>
      <vt:lpstr>PLANNING CONDITIONS</vt:lpstr>
      <vt:lpstr>Population Trends</vt:lpstr>
      <vt:lpstr>Water Demand</vt:lpstr>
      <vt:lpstr>Fire Suppression Water</vt:lpstr>
      <vt:lpstr>Wastewater Flow</vt:lpstr>
      <vt:lpstr>Wastewater Loading</vt:lpstr>
      <vt:lpstr>Water System Alternatives - Consolidation</vt:lpstr>
      <vt:lpstr>Water System Alternatives – Water Rights</vt:lpstr>
      <vt:lpstr>Water system Alternatives - WTP </vt:lpstr>
      <vt:lpstr>Wastewater system Alternatives - WWTP</vt:lpstr>
      <vt:lpstr>Water Distribution / Wastewater Collection – Zone 1 </vt:lpstr>
      <vt:lpstr>Overall phase 1 civil site improvements</vt:lpstr>
      <vt:lpstr>Stormwater concept overall</vt:lpstr>
      <vt:lpstr>Transportation concept Tolland Rd</vt:lpstr>
      <vt:lpstr>Transportation concept Crossing and Main St</vt:lpstr>
      <vt:lpstr>Right-of-way and parcel ownership</vt:lpstr>
      <vt:lpstr>Capital Improvements Plan – Phase 1</vt:lpstr>
      <vt:lpstr>Funding</vt:lpstr>
      <vt:lpstr>Next Steps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Emily A. Godi</dc:creator>
  <cp:lastModifiedBy>Jamie Boyle</cp:lastModifiedBy>
  <cp:revision>53</cp:revision>
  <dcterms:created xsi:type="dcterms:W3CDTF">2025-07-09T16:19:26Z</dcterms:created>
  <dcterms:modified xsi:type="dcterms:W3CDTF">2025-09-26T18:21:05Z</dcterms:modified>
</cp:coreProperties>
</file>